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 id="2147483688" r:id="rId4"/>
    <p:sldMasterId id="2147483689" r:id="rId5"/>
  </p:sldMasterIdLst>
  <p:notesMasterIdLst>
    <p:notesMasterId r:id="rId19"/>
  </p:notesMasterIdLst>
  <p:sldIdLst>
    <p:sldId id="256" r:id="rId6"/>
    <p:sldId id="257" r:id="rId7"/>
    <p:sldId id="258" r:id="rId8"/>
    <p:sldId id="259" r:id="rId9"/>
    <p:sldId id="260" r:id="rId10"/>
    <p:sldId id="261" r:id="rId11"/>
    <p:sldId id="262" r:id="rId12"/>
    <p:sldId id="263" r:id="rId13"/>
    <p:sldId id="264"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445e8e727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6445e8e727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6445e8e727_0_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GB"/>
              <a:t> </a:t>
            </a:r>
            <a:endParaRPr sz="12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2099e91b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02099e91b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56e79c0c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856e79c0c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00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8095f0b6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f8095f0b6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00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8548b385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58548b3850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58548b3850_0_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GB"/>
              <a:t> </a:t>
            </a:r>
            <a:endParaRPr sz="12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0a43e7b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0a43e7b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fa9d24b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fa9d24b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8095f0b6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f8095f0b6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cfc7c103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fcfc7c103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9bed1080f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9bed1080f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9bed1080f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9bed1080f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1c9b718c0_3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1c9b718c0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9bed1080f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9bed1080f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27607" y="343406"/>
            <a:ext cx="8287500" cy="2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None/>
              <a:defRPr>
                <a:solidFill>
                  <a:srgbClr val="7FA8D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27610" y="1396294"/>
            <a:ext cx="5816700" cy="2902800"/>
          </a:xfrm>
          <a:prstGeom prst="rect">
            <a:avLst/>
          </a:prstGeom>
          <a:noFill/>
          <a:ln>
            <a:noFill/>
          </a:ln>
        </p:spPr>
        <p:txBody>
          <a:bodyPr spcFirstLastPara="1" wrap="square" lIns="91425" tIns="91425" rIns="91425" bIns="91425" anchor="t" anchorCtr="0">
            <a:noAutofit/>
          </a:bodyPr>
          <a:lstStyle>
            <a:lvl1pPr marL="457200" lvl="0" indent="-342900" algn="l" rtl="0">
              <a:lnSpc>
                <a:spcPct val="115263"/>
              </a:lnSpc>
              <a:spcBef>
                <a:spcPts val="0"/>
              </a:spcBef>
              <a:spcAft>
                <a:spcPts val="0"/>
              </a:spcAft>
              <a:buClr>
                <a:schemeClr val="dk2"/>
              </a:buClr>
              <a:buSzPts val="1800"/>
              <a:buFont typeface="Arial"/>
              <a:buChar char="●"/>
              <a:defRPr sz="1900">
                <a:solidFill>
                  <a:schemeClr val="dk1"/>
                </a:solidFill>
                <a:latin typeface="Arial"/>
                <a:ea typeface="Arial"/>
                <a:cs typeface="Arial"/>
                <a:sym typeface="Arial"/>
              </a:defRPr>
            </a:lvl1pPr>
            <a:lvl2pPr marL="914400" lvl="1" indent="-317500" algn="l" rtl="0">
              <a:lnSpc>
                <a:spcPct val="115263"/>
              </a:lnSpc>
              <a:spcBef>
                <a:spcPts val="1600"/>
              </a:spcBef>
              <a:spcAft>
                <a:spcPts val="0"/>
              </a:spcAft>
              <a:buClr>
                <a:schemeClr val="dk2"/>
              </a:buClr>
              <a:buSzPts val="1400"/>
              <a:buFont typeface="Arial"/>
              <a:buChar char="●"/>
              <a:defRPr sz="1900">
                <a:solidFill>
                  <a:schemeClr val="dk1"/>
                </a:solidFill>
                <a:latin typeface="Arial"/>
                <a:ea typeface="Arial"/>
                <a:cs typeface="Arial"/>
                <a:sym typeface="Arial"/>
              </a:defRPr>
            </a:lvl2pPr>
            <a:lvl3pPr marL="1371600" lvl="2" indent="-317500" algn="l" rtl="0">
              <a:lnSpc>
                <a:spcPct val="115263"/>
              </a:lnSpc>
              <a:spcBef>
                <a:spcPts val="1600"/>
              </a:spcBef>
              <a:spcAft>
                <a:spcPts val="0"/>
              </a:spcAft>
              <a:buClr>
                <a:schemeClr val="dk2"/>
              </a:buClr>
              <a:buSzPts val="1400"/>
              <a:buFont typeface="Arial"/>
              <a:buChar char="●"/>
              <a:defRPr sz="1900">
                <a:solidFill>
                  <a:schemeClr val="dk1"/>
                </a:solidFill>
                <a:latin typeface="Arial"/>
                <a:ea typeface="Arial"/>
                <a:cs typeface="Arial"/>
                <a:sym typeface="Arial"/>
              </a:defRPr>
            </a:lvl3pPr>
            <a:lvl4pPr marL="1828800" lvl="3" indent="-317500" algn="l" rtl="0">
              <a:lnSpc>
                <a:spcPct val="115263"/>
              </a:lnSpc>
              <a:spcBef>
                <a:spcPts val="1600"/>
              </a:spcBef>
              <a:spcAft>
                <a:spcPts val="0"/>
              </a:spcAft>
              <a:buClr>
                <a:schemeClr val="dk2"/>
              </a:buClr>
              <a:buSzPts val="1400"/>
              <a:buFont typeface="Arial"/>
              <a:buChar char="●"/>
              <a:defRPr sz="1900">
                <a:solidFill>
                  <a:schemeClr val="dk1"/>
                </a:solidFill>
                <a:latin typeface="Arial"/>
                <a:ea typeface="Arial"/>
                <a:cs typeface="Arial"/>
                <a:sym typeface="Arial"/>
              </a:defRPr>
            </a:lvl4pPr>
            <a:lvl5pPr marL="2286000" lvl="4" indent="-317500" algn="l" rtl="0">
              <a:lnSpc>
                <a:spcPct val="115263"/>
              </a:lnSpc>
              <a:spcBef>
                <a:spcPts val="1600"/>
              </a:spcBef>
              <a:spcAft>
                <a:spcPts val="0"/>
              </a:spcAft>
              <a:buClr>
                <a:schemeClr val="dk2"/>
              </a:buClr>
              <a:buSzPts val="1400"/>
              <a:buFont typeface="Arial"/>
              <a:buChar char="●"/>
              <a:defRPr sz="1900">
                <a:solidFill>
                  <a:schemeClr val="dk1"/>
                </a:solidFill>
                <a:latin typeface="Arial"/>
                <a:ea typeface="Arial"/>
                <a:cs typeface="Arial"/>
                <a:sym typeface="Arial"/>
              </a:defRPr>
            </a:lvl5pPr>
            <a:lvl6pPr marL="2743200" lvl="5" indent="-317500" algn="l" rtl="0">
              <a:spcBef>
                <a:spcPts val="1600"/>
              </a:spcBef>
              <a:spcAft>
                <a:spcPts val="0"/>
              </a:spcAft>
              <a:buClr>
                <a:schemeClr val="dk1"/>
              </a:buClr>
              <a:buSzPts val="1400"/>
              <a:buFont typeface="Arial"/>
              <a:buChar char="●"/>
              <a:defRPr sz="1800">
                <a:solidFill>
                  <a:schemeClr val="dk1"/>
                </a:solidFill>
                <a:latin typeface="Arial"/>
                <a:ea typeface="Arial"/>
                <a:cs typeface="Arial"/>
                <a:sym typeface="Arial"/>
              </a:defRPr>
            </a:lvl6pPr>
            <a:lvl7pPr marL="3200400" lvl="6" indent="-317500" algn="l" rtl="0">
              <a:spcBef>
                <a:spcPts val="1600"/>
              </a:spcBef>
              <a:spcAft>
                <a:spcPts val="0"/>
              </a:spcAft>
              <a:buClr>
                <a:schemeClr val="dk1"/>
              </a:buClr>
              <a:buSzPts val="1400"/>
              <a:buFont typeface="Arial"/>
              <a:buChar char="●"/>
              <a:defRPr sz="1800">
                <a:solidFill>
                  <a:schemeClr val="dk1"/>
                </a:solidFill>
                <a:latin typeface="Arial"/>
                <a:ea typeface="Arial"/>
                <a:cs typeface="Arial"/>
                <a:sym typeface="Arial"/>
              </a:defRPr>
            </a:lvl7pPr>
            <a:lvl8pPr marL="3657600" lvl="7" indent="-317500" algn="l" rtl="0">
              <a:spcBef>
                <a:spcPts val="1600"/>
              </a:spcBef>
              <a:spcAft>
                <a:spcPts val="0"/>
              </a:spcAft>
              <a:buClr>
                <a:schemeClr val="dk1"/>
              </a:buClr>
              <a:buSzPts val="1400"/>
              <a:buFont typeface="Arial"/>
              <a:buChar char="●"/>
              <a:defRPr sz="1800">
                <a:solidFill>
                  <a:schemeClr val="dk1"/>
                </a:solidFill>
                <a:latin typeface="Arial"/>
                <a:ea typeface="Arial"/>
                <a:cs typeface="Arial"/>
                <a:sym typeface="Arial"/>
              </a:defRPr>
            </a:lvl8pPr>
            <a:lvl9pPr marL="4114800" lvl="8" indent="-317500" algn="l" rtl="0">
              <a:spcBef>
                <a:spcPts val="1600"/>
              </a:spcBef>
              <a:spcAft>
                <a:spcPts val="1600"/>
              </a:spcAft>
              <a:buClr>
                <a:schemeClr val="dk1"/>
              </a:buClr>
              <a:buSzPts val="1400"/>
              <a:buFont typeface="Arial"/>
              <a:buChar char="●"/>
              <a:defRPr sz="1800">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2"/>
          </p:nvPr>
        </p:nvSpPr>
        <p:spPr>
          <a:xfrm>
            <a:off x="427610" y="622842"/>
            <a:ext cx="8287500" cy="671700"/>
          </a:xfrm>
          <a:prstGeom prst="rect">
            <a:avLst/>
          </a:prstGeom>
          <a:noFill/>
          <a:ln>
            <a:noFill/>
          </a:ln>
        </p:spPr>
        <p:txBody>
          <a:bodyPr spcFirstLastPara="1" wrap="square" lIns="91425" tIns="91425" rIns="91425" bIns="91425" anchor="t" anchorCtr="0">
            <a:noAutofit/>
          </a:bodyPr>
          <a:lstStyle>
            <a:lvl1pPr marL="457200" lvl="0" indent="-228600" rtl="0">
              <a:lnSpc>
                <a:spcPct val="100607"/>
              </a:lnSpc>
              <a:spcBef>
                <a:spcPts val="0"/>
              </a:spcBef>
              <a:spcAft>
                <a:spcPts val="0"/>
              </a:spcAft>
              <a:buClr>
                <a:schemeClr val="dk2"/>
              </a:buClr>
              <a:buSzPts val="1800"/>
              <a:buFont typeface="Arial"/>
              <a:buNone/>
              <a:defRPr sz="2800">
                <a:solidFill>
                  <a:schemeClr val="dk2"/>
                </a:solidFill>
              </a:defRPr>
            </a:lvl1pPr>
            <a:lvl2pPr marL="914400" lvl="1" indent="-228600" rtl="0">
              <a:lnSpc>
                <a:spcPct val="100607"/>
              </a:lnSpc>
              <a:spcBef>
                <a:spcPts val="1600"/>
              </a:spcBef>
              <a:spcAft>
                <a:spcPts val="0"/>
              </a:spcAft>
              <a:buClr>
                <a:srgbClr val="006AB0"/>
              </a:buClr>
              <a:buSzPts val="1400"/>
              <a:buFont typeface="Arial"/>
              <a:buNone/>
              <a:defRPr sz="2800">
                <a:solidFill>
                  <a:srgbClr val="006AB0"/>
                </a:solidFill>
              </a:defRPr>
            </a:lvl2pPr>
            <a:lvl3pPr marL="1371600" lvl="2" indent="-228600" rtl="0">
              <a:lnSpc>
                <a:spcPct val="100607"/>
              </a:lnSpc>
              <a:spcBef>
                <a:spcPts val="1600"/>
              </a:spcBef>
              <a:spcAft>
                <a:spcPts val="0"/>
              </a:spcAft>
              <a:buClr>
                <a:srgbClr val="006AB0"/>
              </a:buClr>
              <a:buSzPts val="1400"/>
              <a:buFont typeface="Arial"/>
              <a:buNone/>
              <a:defRPr sz="2800">
                <a:solidFill>
                  <a:srgbClr val="006AB0"/>
                </a:solidFill>
              </a:defRPr>
            </a:lvl3pPr>
            <a:lvl4pPr marL="1828800" lvl="3" indent="-228600" rtl="0">
              <a:lnSpc>
                <a:spcPct val="100607"/>
              </a:lnSpc>
              <a:spcBef>
                <a:spcPts val="1600"/>
              </a:spcBef>
              <a:spcAft>
                <a:spcPts val="0"/>
              </a:spcAft>
              <a:buClr>
                <a:srgbClr val="006AB0"/>
              </a:buClr>
              <a:buSzPts val="1400"/>
              <a:buFont typeface="Arial"/>
              <a:buNone/>
              <a:defRPr sz="2800">
                <a:solidFill>
                  <a:srgbClr val="006AB0"/>
                </a:solidFill>
              </a:defRPr>
            </a:lvl4pPr>
            <a:lvl5pPr marL="2286000" lvl="4" indent="-228600" rtl="0">
              <a:lnSpc>
                <a:spcPct val="100607"/>
              </a:lnSpc>
              <a:spcBef>
                <a:spcPts val="1600"/>
              </a:spcBef>
              <a:spcAft>
                <a:spcPts val="0"/>
              </a:spcAft>
              <a:buClr>
                <a:srgbClr val="006AB0"/>
              </a:buClr>
              <a:buSzPts val="1400"/>
              <a:buFont typeface="Arial"/>
              <a:buNone/>
              <a:defRPr sz="2800">
                <a:solidFill>
                  <a:srgbClr val="006AB0"/>
                </a:solidFill>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5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7"/>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7"/>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7"/>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5" name="Google Shape;65;p17"/>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6" name="Google Shape;66;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69" name="Google Shape;69;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 LP" type="tx">
  <p:cSld name="TITLE_AND_BODY">
    <p:spTree>
      <p:nvGrpSpPr>
        <p:cNvPr id="1" name="Shape 70"/>
        <p:cNvGrpSpPr/>
        <p:nvPr/>
      </p:nvGrpSpPr>
      <p:grpSpPr>
        <a:xfrm>
          <a:off x="0" y="0"/>
          <a:ext cx="0" cy="0"/>
          <a:chOff x="0" y="0"/>
          <a:chExt cx="0" cy="0"/>
        </a:xfrm>
      </p:grpSpPr>
      <p:sp>
        <p:nvSpPr>
          <p:cNvPr id="71" name="Google Shape;71;p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9"/>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4" name="Google Shape;74;p1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5" name="Google Shape;75;p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20"/>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0" name="Google Shape;80;p20"/>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20"/>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2" name="Google Shape;82;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21"/>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1"/>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7" name="Google Shape;87;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22"/>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2"/>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 name="Google Shape;92;p22"/>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93" name="Google Shape;93;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96" name="Google Shape;96;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p24"/>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4"/>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01" name="Google Shape;101;p24"/>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03" name="Google Shape;103;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25"/>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5"/>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08" name="Google Shape;108;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09"/>
        <p:cNvGrpSpPr/>
        <p:nvPr/>
      </p:nvGrpSpPr>
      <p:grpSpPr>
        <a:xfrm>
          <a:off x="0" y="0"/>
          <a:ext cx="0" cy="0"/>
          <a:chOff x="0" y="0"/>
          <a:chExt cx="0" cy="0"/>
        </a:xfrm>
      </p:grpSpPr>
      <p:sp>
        <p:nvSpPr>
          <p:cNvPr id="110" name="Google Shape;110;p26"/>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11" name="Google Shape;111;p26"/>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2" name="Google Shape;112;p2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13"/>
        <p:cNvGrpSpPr/>
        <p:nvPr/>
      </p:nvGrpSpPr>
      <p:grpSpPr>
        <a:xfrm>
          <a:off x="0" y="0"/>
          <a:ext cx="0" cy="0"/>
          <a:chOff x="0" y="0"/>
          <a:chExt cx="0" cy="0"/>
        </a:xfrm>
      </p:grpSpPr>
      <p:sp>
        <p:nvSpPr>
          <p:cNvPr id="114" name="Google Shape;114;p2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9"/>
        <p:cNvGrpSpPr/>
        <p:nvPr/>
      </p:nvGrpSpPr>
      <p:grpSpPr>
        <a:xfrm>
          <a:off x="0" y="0"/>
          <a:ext cx="0" cy="0"/>
          <a:chOff x="0" y="0"/>
          <a:chExt cx="0" cy="0"/>
        </a:xfrm>
      </p:grpSpPr>
      <p:sp>
        <p:nvSpPr>
          <p:cNvPr id="120" name="Google Shape;120;p29"/>
          <p:cNvSpPr txBox="1">
            <a:spLocks noGrp="1"/>
          </p:cNvSpPr>
          <p:nvPr>
            <p:ph type="ctrTitle"/>
          </p:nvPr>
        </p:nvSpPr>
        <p:spPr>
          <a:xfrm>
            <a:off x="427607" y="3859247"/>
            <a:ext cx="8287500" cy="376800"/>
          </a:xfrm>
          <a:prstGeom prst="rect">
            <a:avLst/>
          </a:prstGeom>
          <a:noFill/>
          <a:ln>
            <a:noFill/>
          </a:ln>
        </p:spPr>
        <p:txBody>
          <a:bodyPr spcFirstLastPara="1" wrap="square" lIns="91425" tIns="91425" rIns="91425" bIns="91425" anchor="t" anchorCtr="0">
            <a:noAutofit/>
          </a:bodyPr>
          <a:lstStyle>
            <a:lvl1pPr marL="0" marR="0" lvl="0" indent="0" algn="l" rtl="0">
              <a:lnSpc>
                <a:spcPct val="98842"/>
              </a:lnSpc>
              <a:spcBef>
                <a:spcPts val="0"/>
              </a:spcBef>
              <a:spcAft>
                <a:spcPts val="0"/>
              </a:spcAft>
              <a:buClr>
                <a:schemeClr val="lt1"/>
              </a:buClr>
              <a:buSzPts val="1400"/>
              <a:buFont typeface="Arial"/>
              <a:buNone/>
              <a:defRPr sz="3800" b="0" i="0" u="none" strike="noStrike" cap="none">
                <a:solidFill>
                  <a:schemeClr val="lt1"/>
                </a:solidFill>
                <a:latin typeface="Arial"/>
                <a:ea typeface="Arial"/>
                <a:cs typeface="Arial"/>
                <a:sym typeface="Arial"/>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21" name="Google Shape;121;p29"/>
          <p:cNvSpPr txBox="1">
            <a:spLocks noGrp="1"/>
          </p:cNvSpPr>
          <p:nvPr>
            <p:ph type="subTitle" idx="1"/>
          </p:nvPr>
        </p:nvSpPr>
        <p:spPr>
          <a:xfrm>
            <a:off x="427607" y="4389410"/>
            <a:ext cx="8287500" cy="637800"/>
          </a:xfrm>
          <a:prstGeom prst="rect">
            <a:avLst/>
          </a:prstGeom>
          <a:noFill/>
          <a:ln>
            <a:noFill/>
          </a:ln>
        </p:spPr>
        <p:txBody>
          <a:bodyPr spcFirstLastPara="1" wrap="square" lIns="91425" tIns="91425" rIns="91425" bIns="91425" anchor="t" anchorCtr="0">
            <a:noAutofit/>
          </a:bodyPr>
          <a:lstStyle>
            <a:lvl1pPr marL="0" marR="0" lvl="0" indent="0" algn="l" rtl="0">
              <a:lnSpc>
                <a:spcPct val="99545"/>
              </a:lnSpc>
              <a:spcBef>
                <a:spcPts val="0"/>
              </a:spcBef>
              <a:spcAft>
                <a:spcPts val="0"/>
              </a:spcAft>
              <a:buClr>
                <a:srgbClr val="7FA8D6"/>
              </a:buClr>
              <a:buSzPts val="1400"/>
              <a:buFont typeface="Arial"/>
              <a:buNone/>
              <a:defRPr sz="2200" b="0" i="0" u="none" strike="noStrike" cap="none">
                <a:solidFill>
                  <a:srgbClr val="7FA8D6"/>
                </a:solidFill>
                <a:latin typeface="Arial"/>
                <a:ea typeface="Arial"/>
                <a:cs typeface="Arial"/>
                <a:sym typeface="Arial"/>
              </a:defRPr>
            </a:lvl1pPr>
            <a:lvl2pPr marL="408025" marR="0" lvl="1" indent="-1625" algn="ctr" rtl="0">
              <a:lnSpc>
                <a:spcPct val="99545"/>
              </a:lnSpc>
              <a:spcBef>
                <a:spcPts val="0"/>
              </a:spcBef>
              <a:spcAft>
                <a:spcPts val="0"/>
              </a:spcAft>
              <a:buClr>
                <a:srgbClr val="BEBFC0"/>
              </a:buClr>
              <a:buSzPts val="1400"/>
              <a:buFont typeface="Arial"/>
              <a:buNone/>
              <a:defRPr sz="2200" b="0" i="0" u="none" strike="noStrike" cap="none">
                <a:solidFill>
                  <a:srgbClr val="BEBFC0"/>
                </a:solidFill>
                <a:latin typeface="Arial"/>
                <a:ea typeface="Arial"/>
                <a:cs typeface="Arial"/>
                <a:sym typeface="Arial"/>
              </a:defRPr>
            </a:lvl2pPr>
            <a:lvl3pPr marL="816051" marR="0" lvl="2" indent="-3251" algn="ctr" rtl="0">
              <a:lnSpc>
                <a:spcPct val="99545"/>
              </a:lnSpc>
              <a:spcBef>
                <a:spcPts val="0"/>
              </a:spcBef>
              <a:spcAft>
                <a:spcPts val="0"/>
              </a:spcAft>
              <a:buClr>
                <a:srgbClr val="BEBFC0"/>
              </a:buClr>
              <a:buSzPts val="1400"/>
              <a:buFont typeface="Arial"/>
              <a:buNone/>
              <a:defRPr sz="2200" b="0" i="0" u="none" strike="noStrike" cap="none">
                <a:solidFill>
                  <a:srgbClr val="BEBFC0"/>
                </a:solidFill>
                <a:latin typeface="Arial"/>
                <a:ea typeface="Arial"/>
                <a:cs typeface="Arial"/>
                <a:sym typeface="Arial"/>
              </a:defRPr>
            </a:lvl3pPr>
            <a:lvl4pPr marL="1224075" marR="0" lvl="3" indent="-4875" algn="ctr" rtl="0">
              <a:lnSpc>
                <a:spcPct val="99545"/>
              </a:lnSpc>
              <a:spcBef>
                <a:spcPts val="0"/>
              </a:spcBef>
              <a:spcAft>
                <a:spcPts val="0"/>
              </a:spcAft>
              <a:buClr>
                <a:srgbClr val="BEBFC0"/>
              </a:buClr>
              <a:buSzPts val="1400"/>
              <a:buFont typeface="Arial"/>
              <a:buNone/>
              <a:defRPr sz="2200" b="0" i="0" u="none" strike="noStrike" cap="none">
                <a:solidFill>
                  <a:srgbClr val="BEBFC0"/>
                </a:solidFill>
                <a:latin typeface="Arial"/>
                <a:ea typeface="Arial"/>
                <a:cs typeface="Arial"/>
                <a:sym typeface="Arial"/>
              </a:defRPr>
            </a:lvl4pPr>
            <a:lvl5pPr marL="1632101" marR="0" lvl="4" indent="-6501" algn="ctr" rtl="0">
              <a:lnSpc>
                <a:spcPct val="99545"/>
              </a:lnSpc>
              <a:spcBef>
                <a:spcPts val="0"/>
              </a:spcBef>
              <a:spcAft>
                <a:spcPts val="0"/>
              </a:spcAft>
              <a:buClr>
                <a:srgbClr val="BEBFC0"/>
              </a:buClr>
              <a:buSzPts val="1400"/>
              <a:buFont typeface="Arial"/>
              <a:buNone/>
              <a:defRPr sz="2200" b="0" i="0" u="none" strike="noStrike" cap="none">
                <a:solidFill>
                  <a:srgbClr val="BEBFC0"/>
                </a:solidFill>
                <a:latin typeface="Arial"/>
                <a:ea typeface="Arial"/>
                <a:cs typeface="Arial"/>
                <a:sym typeface="Arial"/>
              </a:defRPr>
            </a:lvl5pPr>
            <a:lvl6pPr marL="2040125" marR="0" lvl="5" indent="-8125" algn="ctr" rtl="0">
              <a:spcBef>
                <a:spcPts val="0"/>
              </a:spcBef>
              <a:spcAft>
                <a:spcPts val="0"/>
              </a:spcAft>
              <a:buClr>
                <a:srgbClr val="BEBFC0"/>
              </a:buClr>
              <a:buSzPts val="1400"/>
              <a:buFont typeface="Arial"/>
              <a:buNone/>
              <a:defRPr sz="1800" b="0" i="0" u="none" strike="noStrike" cap="none">
                <a:solidFill>
                  <a:srgbClr val="BEBFC0"/>
                </a:solidFill>
                <a:latin typeface="Arial"/>
                <a:ea typeface="Arial"/>
                <a:cs typeface="Arial"/>
                <a:sym typeface="Arial"/>
              </a:defRPr>
            </a:lvl6pPr>
            <a:lvl7pPr marL="2448151" marR="0" lvl="6" indent="-9751" algn="ctr" rtl="0">
              <a:spcBef>
                <a:spcPts val="0"/>
              </a:spcBef>
              <a:spcAft>
                <a:spcPts val="0"/>
              </a:spcAft>
              <a:buClr>
                <a:srgbClr val="BEBFC0"/>
              </a:buClr>
              <a:buSzPts val="1400"/>
              <a:buFont typeface="Arial"/>
              <a:buNone/>
              <a:defRPr sz="1800" b="0" i="0" u="none" strike="noStrike" cap="none">
                <a:solidFill>
                  <a:srgbClr val="BEBFC0"/>
                </a:solidFill>
                <a:latin typeface="Arial"/>
                <a:ea typeface="Arial"/>
                <a:cs typeface="Arial"/>
                <a:sym typeface="Arial"/>
              </a:defRPr>
            </a:lvl7pPr>
            <a:lvl8pPr marL="2856176" marR="0" lvl="7" indent="-11376" algn="ctr" rtl="0">
              <a:spcBef>
                <a:spcPts val="0"/>
              </a:spcBef>
              <a:spcAft>
                <a:spcPts val="0"/>
              </a:spcAft>
              <a:buClr>
                <a:srgbClr val="BEBFC0"/>
              </a:buClr>
              <a:buSzPts val="1400"/>
              <a:buFont typeface="Arial"/>
              <a:buNone/>
              <a:defRPr sz="1800" b="0" i="0" u="none" strike="noStrike" cap="none">
                <a:solidFill>
                  <a:srgbClr val="BEBFC0"/>
                </a:solidFill>
                <a:latin typeface="Arial"/>
                <a:ea typeface="Arial"/>
                <a:cs typeface="Arial"/>
                <a:sym typeface="Arial"/>
              </a:defRPr>
            </a:lvl8pPr>
            <a:lvl9pPr marL="3264203" marR="0" lvl="8" indent="-303" algn="ctr" rtl="0">
              <a:spcBef>
                <a:spcPts val="0"/>
              </a:spcBef>
              <a:spcAft>
                <a:spcPts val="0"/>
              </a:spcAft>
              <a:buClr>
                <a:srgbClr val="BEBFC0"/>
              </a:buClr>
              <a:buSzPts val="1400"/>
              <a:buFont typeface="Arial"/>
              <a:buNone/>
              <a:defRPr sz="1800" b="0" i="0" u="none" strike="noStrike" cap="none">
                <a:solidFill>
                  <a:srgbClr val="BEBFC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6"/>
        <p:cNvGrpSpPr/>
        <p:nvPr/>
      </p:nvGrpSpPr>
      <p:grpSpPr>
        <a:xfrm>
          <a:off x="0" y="0"/>
          <a:ext cx="0" cy="0"/>
          <a:chOff x="0" y="0"/>
          <a:chExt cx="0" cy="0"/>
        </a:xfrm>
      </p:grpSpPr>
      <p:sp>
        <p:nvSpPr>
          <p:cNvPr id="127" name="Google Shape;127;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8" name="Google Shape;128;p3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6" name="Google Shape;13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0" name="Google Shape;140;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5"/>
        <p:cNvGrpSpPr/>
        <p:nvPr/>
      </p:nvGrpSpPr>
      <p:grpSpPr>
        <a:xfrm>
          <a:off x="0" y="0"/>
          <a:ext cx="0" cy="0"/>
          <a:chOff x="0" y="0"/>
          <a:chExt cx="0" cy="0"/>
        </a:xfrm>
      </p:grpSpPr>
      <p:sp>
        <p:nvSpPr>
          <p:cNvPr id="146" name="Google Shape;146;p3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 name="Google Shape;147;p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9"/>
        <p:cNvGrpSpPr/>
        <p:nvPr/>
      </p:nvGrpSpPr>
      <p:grpSpPr>
        <a:xfrm>
          <a:off x="0" y="0"/>
          <a:ext cx="0" cy="0"/>
          <a:chOff x="0" y="0"/>
          <a:chExt cx="0" cy="0"/>
        </a:xfrm>
      </p:grpSpPr>
      <p:sp>
        <p:nvSpPr>
          <p:cNvPr id="150" name="Google Shape;150;p3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1" name="Google Shape;15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2"/>
        <p:cNvGrpSpPr/>
        <p:nvPr/>
      </p:nvGrpSpPr>
      <p:grpSpPr>
        <a:xfrm>
          <a:off x="0" y="0"/>
          <a:ext cx="0" cy="0"/>
          <a:chOff x="0" y="0"/>
          <a:chExt cx="0" cy="0"/>
        </a:xfrm>
      </p:grpSpPr>
      <p:sp>
        <p:nvSpPr>
          <p:cNvPr id="153" name="Google Shape;153;p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5" name="Google Shape;155;p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6" name="Google Shape;156;p3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57" name="Google Shape;157;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
        <p:cNvGrpSpPr/>
        <p:nvPr/>
      </p:nvGrpSpPr>
      <p:grpSpPr>
        <a:xfrm>
          <a:off x="0" y="0"/>
          <a:ext cx="0" cy="0"/>
          <a:chOff x="0" y="0"/>
          <a:chExt cx="0" cy="0"/>
        </a:xfrm>
      </p:grpSpPr>
      <p:sp>
        <p:nvSpPr>
          <p:cNvPr id="159" name="Google Shape;159;p3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60" name="Google Shape;16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1"/>
        <p:cNvGrpSpPr/>
        <p:nvPr/>
      </p:nvGrpSpPr>
      <p:grpSpPr>
        <a:xfrm>
          <a:off x="0" y="0"/>
          <a:ext cx="0" cy="0"/>
          <a:chOff x="0" y="0"/>
          <a:chExt cx="0" cy="0"/>
        </a:xfrm>
      </p:grpSpPr>
      <p:sp>
        <p:nvSpPr>
          <p:cNvPr id="162" name="Google Shape;162;p4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3" name="Google Shape;163;p4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64" name="Google Shape;164;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ing only">
  <p:cSld name="Heading only">
    <p:spTree>
      <p:nvGrpSpPr>
        <p:cNvPr id="1" name="Shape 167"/>
        <p:cNvGrpSpPr/>
        <p:nvPr/>
      </p:nvGrpSpPr>
      <p:grpSpPr>
        <a:xfrm>
          <a:off x="0" y="0"/>
          <a:ext cx="0" cy="0"/>
          <a:chOff x="0" y="0"/>
          <a:chExt cx="0" cy="0"/>
        </a:xfrm>
      </p:grpSpPr>
      <p:sp>
        <p:nvSpPr>
          <p:cNvPr id="168" name="Google Shape;168;p42"/>
          <p:cNvSpPr txBox="1">
            <a:spLocks noGrp="1"/>
          </p:cNvSpPr>
          <p:nvPr>
            <p:ph type="title"/>
          </p:nvPr>
        </p:nvSpPr>
        <p:spPr>
          <a:xfrm>
            <a:off x="429684" y="405077"/>
            <a:ext cx="7886700" cy="5559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2100"/>
              <a:buFont typeface="Century Gothic"/>
              <a:buNone/>
              <a:defRPr sz="21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42"/>
          <p:cNvSpPr/>
          <p:nvPr/>
        </p:nvSpPr>
        <p:spPr>
          <a:xfrm>
            <a:off x="0" y="0"/>
            <a:ext cx="119700" cy="5184000"/>
          </a:xfrm>
          <a:prstGeom prst="rect">
            <a:avLst/>
          </a:prstGeom>
          <a:solidFill>
            <a:srgbClr val="AE101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pic>
        <p:nvPicPr>
          <p:cNvPr id="55" name="Google Shape;55;p14"/>
          <p:cNvPicPr preferRelativeResize="0"/>
          <p:nvPr/>
        </p:nvPicPr>
        <p:blipFill>
          <a:blip r:embed="rId3">
            <a:alphaModFix/>
          </a:blip>
          <a:stretch>
            <a:fillRect/>
          </a:stretch>
        </p:blipFill>
        <p:spPr>
          <a:xfrm>
            <a:off x="-57153" y="-31750"/>
            <a:ext cx="9258305" cy="5207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59" name="Google Shape;59;p16"/>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60" name="Google Shape;60;p1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427607" y="3862161"/>
            <a:ext cx="8287500" cy="399900"/>
          </a:xfrm>
          <a:prstGeom prst="rect">
            <a:avLst/>
          </a:prstGeom>
          <a:noFill/>
          <a:ln>
            <a:noFill/>
          </a:ln>
        </p:spPr>
        <p:txBody>
          <a:bodyPr spcFirstLastPara="1" wrap="square" lIns="91425" tIns="91425" rIns="91425" bIns="91425" anchor="t" anchorCtr="0">
            <a:noAutofit/>
          </a:bodyPr>
          <a:lstStyle>
            <a:lvl1pPr marL="0" marR="0" lvl="0" indent="0" algn="l" rtl="0">
              <a:lnSpc>
                <a:spcPct val="98842"/>
              </a:lnSpc>
              <a:spcBef>
                <a:spcPts val="0"/>
              </a:spcBef>
              <a:spcAft>
                <a:spcPts val="0"/>
              </a:spcAft>
              <a:buClr>
                <a:schemeClr val="lt1"/>
              </a:buClr>
              <a:buSzPts val="1400"/>
              <a:buFont typeface="Arial"/>
              <a:buNone/>
              <a:defRPr sz="3800" b="0" i="0" u="none" strike="noStrike" cap="none">
                <a:solidFill>
                  <a:schemeClr val="lt1"/>
                </a:solidFill>
                <a:latin typeface="Arial"/>
                <a:ea typeface="Arial"/>
                <a:cs typeface="Arial"/>
                <a:sym typeface="Arial"/>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17" name="Google Shape;117;p28"/>
          <p:cNvSpPr txBox="1">
            <a:spLocks noGrp="1"/>
          </p:cNvSpPr>
          <p:nvPr>
            <p:ph type="body" idx="1"/>
          </p:nvPr>
        </p:nvSpPr>
        <p:spPr>
          <a:xfrm>
            <a:off x="427609" y="4339845"/>
            <a:ext cx="8303700" cy="465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9545"/>
              </a:lnSpc>
              <a:spcBef>
                <a:spcPts val="0"/>
              </a:spcBef>
              <a:spcAft>
                <a:spcPts val="0"/>
              </a:spcAft>
              <a:buClr>
                <a:srgbClr val="7FA8D6"/>
              </a:buClr>
              <a:buSzPts val="1400"/>
              <a:buFont typeface="Arial"/>
              <a:buNone/>
              <a:defRPr sz="2200" b="0" i="0" u="none" strike="noStrike" cap="none">
                <a:solidFill>
                  <a:srgbClr val="7FA8D6"/>
                </a:solidFill>
                <a:latin typeface="Arial"/>
                <a:ea typeface="Arial"/>
                <a:cs typeface="Arial"/>
                <a:sym typeface="Arial"/>
              </a:defRPr>
            </a:lvl1pPr>
            <a:lvl2pPr marL="914400" marR="0" lvl="1" indent="-228600" algn="l" rtl="0">
              <a:lnSpc>
                <a:spcPct val="99545"/>
              </a:lnSpc>
              <a:spcBef>
                <a:spcPts val="0"/>
              </a:spcBef>
              <a:spcAft>
                <a:spcPts val="0"/>
              </a:spcAft>
              <a:buClr>
                <a:srgbClr val="7FA8D6"/>
              </a:buClr>
              <a:buSzPts val="1400"/>
              <a:buFont typeface="Arial"/>
              <a:buNone/>
              <a:defRPr sz="2200" b="0" i="0" u="none" strike="noStrike" cap="none">
                <a:solidFill>
                  <a:srgbClr val="7FA8D6"/>
                </a:solidFill>
                <a:latin typeface="Arial"/>
                <a:ea typeface="Arial"/>
                <a:cs typeface="Arial"/>
                <a:sym typeface="Arial"/>
              </a:defRPr>
            </a:lvl2pPr>
            <a:lvl3pPr marL="1371600" marR="0" lvl="2" indent="-228600" algn="l" rtl="0">
              <a:lnSpc>
                <a:spcPct val="99545"/>
              </a:lnSpc>
              <a:spcBef>
                <a:spcPts val="0"/>
              </a:spcBef>
              <a:spcAft>
                <a:spcPts val="0"/>
              </a:spcAft>
              <a:buClr>
                <a:srgbClr val="7FA8D6"/>
              </a:buClr>
              <a:buSzPts val="1400"/>
              <a:buFont typeface="Arial"/>
              <a:buNone/>
              <a:defRPr sz="2200" b="0" i="0" u="none" strike="noStrike" cap="none">
                <a:solidFill>
                  <a:srgbClr val="7FA8D6"/>
                </a:solidFill>
                <a:latin typeface="Arial"/>
                <a:ea typeface="Arial"/>
                <a:cs typeface="Arial"/>
                <a:sym typeface="Arial"/>
              </a:defRPr>
            </a:lvl3pPr>
            <a:lvl4pPr marL="1828800" marR="0" lvl="3" indent="-228600" algn="l" rtl="0">
              <a:lnSpc>
                <a:spcPct val="99545"/>
              </a:lnSpc>
              <a:spcBef>
                <a:spcPts val="0"/>
              </a:spcBef>
              <a:spcAft>
                <a:spcPts val="0"/>
              </a:spcAft>
              <a:buClr>
                <a:srgbClr val="7FA8D6"/>
              </a:buClr>
              <a:buSzPts val="1400"/>
              <a:buFont typeface="Arial"/>
              <a:buNone/>
              <a:defRPr sz="2200" b="0" i="0" u="none" strike="noStrike" cap="none">
                <a:solidFill>
                  <a:srgbClr val="7FA8D6"/>
                </a:solidFill>
                <a:latin typeface="Arial"/>
                <a:ea typeface="Arial"/>
                <a:cs typeface="Arial"/>
                <a:sym typeface="Arial"/>
              </a:defRPr>
            </a:lvl4pPr>
            <a:lvl5pPr marL="2286000" marR="0" lvl="4" indent="-228600" algn="l" rtl="0">
              <a:lnSpc>
                <a:spcPct val="99545"/>
              </a:lnSpc>
              <a:spcBef>
                <a:spcPts val="0"/>
              </a:spcBef>
              <a:spcAft>
                <a:spcPts val="0"/>
              </a:spcAft>
              <a:buClr>
                <a:srgbClr val="7FA8D6"/>
              </a:buClr>
              <a:buSzPts val="1400"/>
              <a:buFont typeface="Arial"/>
              <a:buNone/>
              <a:defRPr sz="2200" b="0" i="0" u="none" strike="noStrike" cap="none">
                <a:solidFill>
                  <a:srgbClr val="7FA8D6"/>
                </a:solidFill>
                <a:latin typeface="Arial"/>
                <a:ea typeface="Arial"/>
                <a:cs typeface="Arial"/>
                <a:sym typeface="Arial"/>
              </a:defRPr>
            </a:lvl5pPr>
            <a:lvl6pPr marL="2743200" marR="0" lvl="5" indent="-317500"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3200400" marR="0" lvl="6" indent="-317500"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3657600" marR="0" lvl="7" indent="-317500"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4114800" marR="0" lvl="8" indent="-317500"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8" name="Google Shape;118;p28"/>
          <p:cNvPicPr preferRelativeResize="0"/>
          <p:nvPr/>
        </p:nvPicPr>
        <p:blipFill>
          <a:blip r:embed="rId3">
            <a:alphaModFix/>
          </a:blip>
          <a:stretch>
            <a:fillRect/>
          </a:stretch>
        </p:blipFill>
        <p:spPr>
          <a:xfrm>
            <a:off x="-65268" y="-36312"/>
            <a:ext cx="9274537" cy="52161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4" name="Google Shape;124;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3"/>
          <p:cNvSpPr txBox="1">
            <a:spLocks noGrp="1"/>
          </p:cNvSpPr>
          <p:nvPr>
            <p:ph type="ctrTitle"/>
          </p:nvPr>
        </p:nvSpPr>
        <p:spPr>
          <a:xfrm>
            <a:off x="366475" y="2021975"/>
            <a:ext cx="5091900" cy="974700"/>
          </a:xfrm>
          <a:prstGeom prst="rect">
            <a:avLst/>
          </a:prstGeom>
          <a:noFill/>
          <a:ln>
            <a:noFill/>
          </a:ln>
        </p:spPr>
        <p:txBody>
          <a:bodyPr spcFirstLastPara="1" wrap="square" lIns="0" tIns="0" rIns="0" bIns="0" anchor="t" anchorCtr="0">
            <a:noAutofit/>
          </a:bodyPr>
          <a:lstStyle/>
          <a:p>
            <a:pPr marL="0" marR="0" lvl="0" indent="0" algn="l" rtl="0">
              <a:lnSpc>
                <a:spcPct val="98842"/>
              </a:lnSpc>
              <a:spcBef>
                <a:spcPts val="0"/>
              </a:spcBef>
              <a:spcAft>
                <a:spcPts val="0"/>
              </a:spcAft>
              <a:buClr>
                <a:schemeClr val="lt1"/>
              </a:buClr>
              <a:buFont typeface="Arial"/>
              <a:buNone/>
            </a:pPr>
            <a:r>
              <a:rPr lang="en-GB" sz="2700"/>
              <a:t>Integrating case reports into BMJ Best Practice </a:t>
            </a:r>
            <a:endParaRPr sz="2000">
              <a:highlight>
                <a:srgbClr val="4285F4"/>
              </a:highlight>
              <a:latin typeface="Calibri"/>
              <a:ea typeface="Calibri"/>
              <a:cs typeface="Calibri"/>
              <a:sym typeface="Calibri"/>
            </a:endParaRPr>
          </a:p>
          <a:p>
            <a:pPr marL="0" marR="0" lvl="0" indent="0" algn="l" rtl="0">
              <a:lnSpc>
                <a:spcPct val="98842"/>
              </a:lnSpc>
              <a:spcBef>
                <a:spcPts val="0"/>
              </a:spcBef>
              <a:spcAft>
                <a:spcPts val="0"/>
              </a:spcAft>
              <a:buClr>
                <a:schemeClr val="lt1"/>
              </a:buClr>
              <a:buFont typeface="Arial"/>
              <a:buNone/>
            </a:pPr>
            <a:endParaRPr sz="2700"/>
          </a:p>
          <a:p>
            <a:pPr marL="0" marR="0" lvl="0" indent="0" algn="l" rtl="0">
              <a:lnSpc>
                <a:spcPct val="98842"/>
              </a:lnSpc>
              <a:spcBef>
                <a:spcPts val="0"/>
              </a:spcBef>
              <a:spcAft>
                <a:spcPts val="0"/>
              </a:spcAft>
              <a:buClr>
                <a:schemeClr val="lt1"/>
              </a:buClr>
              <a:buFont typeface="Arial"/>
              <a:buNone/>
            </a:pPr>
            <a:r>
              <a:rPr lang="en-GB" sz="2700"/>
              <a:t>January 2022</a:t>
            </a:r>
            <a:endParaRPr sz="2700"/>
          </a:p>
        </p:txBody>
      </p:sp>
      <p:pic>
        <p:nvPicPr>
          <p:cNvPr id="176" name="Google Shape;176;p43" descr="doctor.png"/>
          <p:cNvPicPr preferRelativeResize="0"/>
          <p:nvPr/>
        </p:nvPicPr>
        <p:blipFill rotWithShape="1">
          <a:blip r:embed="rId3">
            <a:alphaModFix/>
          </a:blip>
          <a:srcRect/>
          <a:stretch/>
        </p:blipFill>
        <p:spPr>
          <a:xfrm>
            <a:off x="5729950" y="1067549"/>
            <a:ext cx="2684075" cy="3128675"/>
          </a:xfrm>
          <a:prstGeom prst="rect">
            <a:avLst/>
          </a:prstGeom>
          <a:noFill/>
          <a:ln>
            <a:noFill/>
          </a:ln>
        </p:spPr>
      </p:pic>
      <p:pic>
        <p:nvPicPr>
          <p:cNvPr id="177" name="Google Shape;177;p43"/>
          <p:cNvPicPr preferRelativeResize="0"/>
          <p:nvPr/>
        </p:nvPicPr>
        <p:blipFill>
          <a:blip r:embed="rId4">
            <a:alphaModFix/>
          </a:blip>
          <a:stretch>
            <a:fillRect/>
          </a:stretch>
        </p:blipFill>
        <p:spPr>
          <a:xfrm>
            <a:off x="258350" y="168175"/>
            <a:ext cx="4548050" cy="899375"/>
          </a:xfrm>
          <a:prstGeom prst="rect">
            <a:avLst/>
          </a:prstGeom>
          <a:noFill/>
          <a:ln>
            <a:noFill/>
          </a:ln>
        </p:spPr>
      </p:pic>
      <p:sp>
        <p:nvSpPr>
          <p:cNvPr id="178" name="Google Shape;178;p43"/>
          <p:cNvSpPr txBox="1"/>
          <p:nvPr/>
        </p:nvSpPr>
        <p:spPr>
          <a:xfrm>
            <a:off x="258350" y="3997350"/>
            <a:ext cx="7345608" cy="8925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dirty="0">
                <a:solidFill>
                  <a:srgbClr val="FFFFFF"/>
                </a:solidFill>
              </a:rPr>
              <a:t>Tony Hilker – Commercial Director APAC</a:t>
            </a:r>
          </a:p>
          <a:p>
            <a:pPr marL="0" lvl="0" indent="0" algn="l" rtl="0">
              <a:spcBef>
                <a:spcPts val="0"/>
              </a:spcBef>
              <a:spcAft>
                <a:spcPts val="0"/>
              </a:spcAft>
              <a:buNone/>
            </a:pPr>
            <a:r>
              <a:rPr lang="en-GB" sz="2300" dirty="0">
                <a:solidFill>
                  <a:srgbClr val="FFFFFF"/>
                </a:solidFill>
              </a:rPr>
              <a:t>thilker@bmj.com</a:t>
            </a:r>
            <a:endParaRPr sz="23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000"/>
                                        <p:tgtEl>
                                          <p:spTgt spid="175"/>
                                        </p:tgtEl>
                                      </p:cBhvr>
                                    </p:animEffect>
                                  </p:childTnLst>
                                </p:cTn>
                              </p:par>
                              <p:par>
                                <p:cTn id="11" presetID="10"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1000"/>
                                        <p:tgtEl>
                                          <p:spTgt spid="176"/>
                                        </p:tgtEl>
                                      </p:cBhvr>
                                    </p:animEffect>
                                  </p:childTnLst>
                                </p:cTn>
                              </p:par>
                              <p:par>
                                <p:cTn id="14" presetID="10" presetClass="entr" presetSubtype="0" fill="hold" nodeType="withEffect">
                                  <p:stCondLst>
                                    <p:cond delay="0"/>
                                  </p:stCondLst>
                                  <p:childTnLst>
                                    <p:set>
                                      <p:cBhvr>
                                        <p:cTn id="15" dur="1" fill="hold">
                                          <p:stCondLst>
                                            <p:cond delay="0"/>
                                          </p:stCondLst>
                                        </p:cTn>
                                        <p:tgtEl>
                                          <p:spTgt spid="177"/>
                                        </p:tgtEl>
                                        <p:attrNameLst>
                                          <p:attrName>style.visibility</p:attrName>
                                        </p:attrNameLst>
                                      </p:cBhvr>
                                      <p:to>
                                        <p:strVal val="visible"/>
                                      </p:to>
                                    </p:set>
                                    <p:animEffect transition="in" filter="fade">
                                      <p:cBhvr>
                                        <p:cTn id="16"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AB0"/>
        </a:solidFill>
        <a:effectLst/>
      </p:bgPr>
    </p:bg>
    <p:spTree>
      <p:nvGrpSpPr>
        <p:cNvPr id="1" name="Shape 267"/>
        <p:cNvGrpSpPr/>
        <p:nvPr/>
      </p:nvGrpSpPr>
      <p:grpSpPr>
        <a:xfrm>
          <a:off x="0" y="0"/>
          <a:ext cx="0" cy="0"/>
          <a:chOff x="0" y="0"/>
          <a:chExt cx="0" cy="0"/>
        </a:xfrm>
      </p:grpSpPr>
      <p:sp>
        <p:nvSpPr>
          <p:cNvPr id="268" name="Google Shape;268;p56"/>
          <p:cNvSpPr txBox="1"/>
          <p:nvPr/>
        </p:nvSpPr>
        <p:spPr>
          <a:xfrm>
            <a:off x="2109750" y="1873500"/>
            <a:ext cx="4924500" cy="139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a:solidFill>
                  <a:srgbClr val="FFFFFF"/>
                </a:solidFill>
              </a:rPr>
              <a:t>FAQs</a:t>
            </a:r>
            <a:endParaRPr sz="4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57"/>
          <p:cNvSpPr txBox="1"/>
          <p:nvPr/>
        </p:nvSpPr>
        <p:spPr>
          <a:xfrm>
            <a:off x="319500" y="814625"/>
            <a:ext cx="8418300" cy="365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600"/>
              </a:spcAft>
              <a:buNone/>
            </a:pPr>
            <a:endParaRPr sz="1600">
              <a:solidFill>
                <a:srgbClr val="172B4D"/>
              </a:solidFill>
            </a:endParaRPr>
          </a:p>
        </p:txBody>
      </p:sp>
      <p:sp>
        <p:nvSpPr>
          <p:cNvPr id="274" name="Google Shape;274;p57"/>
          <p:cNvSpPr txBox="1">
            <a:spLocks noGrp="1"/>
          </p:cNvSpPr>
          <p:nvPr>
            <p:ph type="title" idx="4294967295"/>
          </p:nvPr>
        </p:nvSpPr>
        <p:spPr>
          <a:xfrm>
            <a:off x="240900" y="80988"/>
            <a:ext cx="8496900" cy="8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000" b="1" dirty="0">
                <a:solidFill>
                  <a:srgbClr val="D4007F"/>
                </a:solidFill>
                <a:latin typeface="Arial"/>
                <a:ea typeface="Arial"/>
                <a:cs typeface="Arial"/>
                <a:sym typeface="Arial"/>
              </a:rPr>
              <a:t>I’m an existing BMJ Case Reports customer - why should I continue to subscribe to both resources?</a:t>
            </a:r>
            <a:endParaRPr sz="2000" b="1" dirty="0">
              <a:solidFill>
                <a:schemeClr val="dk2"/>
              </a:solidFill>
              <a:latin typeface="Arial"/>
              <a:ea typeface="Arial"/>
              <a:cs typeface="Arial"/>
              <a:sym typeface="Arial"/>
            </a:endParaRPr>
          </a:p>
        </p:txBody>
      </p:sp>
      <p:sp>
        <p:nvSpPr>
          <p:cNvPr id="275" name="Google Shape;275;p57"/>
          <p:cNvSpPr txBox="1"/>
          <p:nvPr/>
        </p:nvSpPr>
        <p:spPr>
          <a:xfrm>
            <a:off x="319500" y="863744"/>
            <a:ext cx="8587500" cy="406262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dirty="0">
                <a:solidFill>
                  <a:schemeClr val="dk2"/>
                </a:solidFill>
              </a:rPr>
              <a:t>Approximately 5,000 case reports from the last five years will be made available in BMJ Best Practice to support healthcare professionals with quick access to information and guidance on rare diseases and uncommon conditions and presentations. </a:t>
            </a:r>
            <a:endParaRPr dirty="0">
              <a:solidFill>
                <a:schemeClr val="dk2"/>
              </a:solidFill>
            </a:endParaRPr>
          </a:p>
          <a:p>
            <a:pPr marL="0" lvl="0" indent="0" algn="l" rtl="0">
              <a:lnSpc>
                <a:spcPct val="100000"/>
              </a:lnSpc>
              <a:spcBef>
                <a:spcPts val="0"/>
              </a:spcBef>
              <a:spcAft>
                <a:spcPts val="0"/>
              </a:spcAft>
              <a:buNone/>
            </a:pPr>
            <a:r>
              <a:rPr lang="en-GB" dirty="0">
                <a:solidFill>
                  <a:schemeClr val="dk2"/>
                </a:solidFill>
              </a:rPr>
              <a:t> </a:t>
            </a:r>
            <a:endParaRPr dirty="0">
              <a:solidFill>
                <a:schemeClr val="dk2"/>
              </a:solidFill>
            </a:endParaRPr>
          </a:p>
          <a:p>
            <a:pPr marL="0" lvl="0" indent="0" algn="l" rtl="0">
              <a:lnSpc>
                <a:spcPct val="100000"/>
              </a:lnSpc>
              <a:spcBef>
                <a:spcPts val="0"/>
              </a:spcBef>
              <a:spcAft>
                <a:spcPts val="0"/>
              </a:spcAft>
              <a:buNone/>
            </a:pPr>
            <a:r>
              <a:rPr lang="en-GB" dirty="0">
                <a:solidFill>
                  <a:schemeClr val="dk2"/>
                </a:solidFill>
              </a:rPr>
              <a:t>Case reports are fully searchable via a new section on the site and kept intentionally separate from the evidence-based information that forms the core of BMJ Best Practice. This ensures healthcare professionals' workflow is not interrupted or distracted with rare and uncommon cases until the time they need them.</a:t>
            </a:r>
            <a:endParaRPr dirty="0">
              <a:solidFill>
                <a:schemeClr val="dk2"/>
              </a:solidFill>
            </a:endParaRPr>
          </a:p>
          <a:p>
            <a:pPr marL="0" lvl="0" indent="0" algn="l" rtl="0">
              <a:lnSpc>
                <a:spcPct val="100000"/>
              </a:lnSpc>
              <a:spcBef>
                <a:spcPts val="0"/>
              </a:spcBef>
              <a:spcAft>
                <a:spcPts val="0"/>
              </a:spcAft>
              <a:buNone/>
            </a:pPr>
            <a:r>
              <a:rPr lang="en-GB" dirty="0">
                <a:solidFill>
                  <a:schemeClr val="dk2"/>
                </a:solidFill>
              </a:rPr>
              <a:t> </a:t>
            </a:r>
            <a:endParaRPr dirty="0">
              <a:solidFill>
                <a:schemeClr val="dk2"/>
              </a:solidFill>
            </a:endParaRPr>
          </a:p>
          <a:p>
            <a:pPr marL="0" lvl="0" indent="0" algn="l" rtl="0">
              <a:lnSpc>
                <a:spcPct val="100000"/>
              </a:lnSpc>
              <a:spcBef>
                <a:spcPts val="0"/>
              </a:spcBef>
              <a:spcAft>
                <a:spcPts val="0"/>
              </a:spcAft>
              <a:buNone/>
            </a:pPr>
            <a:r>
              <a:rPr lang="en-GB" b="1" dirty="0">
                <a:solidFill>
                  <a:schemeClr val="dk2"/>
                </a:solidFill>
              </a:rPr>
              <a:t>This is a subset from BMJ Case Reports which has in excess of 25,000 case reports going back to 2008</a:t>
            </a:r>
            <a:r>
              <a:rPr lang="en-GB" dirty="0">
                <a:solidFill>
                  <a:schemeClr val="dk2"/>
                </a:solidFill>
              </a:rPr>
              <a:t>. The selection within BMJ Best Practice therefore equates to ~12% of the entire case reports database. </a:t>
            </a:r>
            <a:endParaRPr dirty="0">
              <a:solidFill>
                <a:schemeClr val="dk2"/>
              </a:solidFill>
            </a:endParaRPr>
          </a:p>
          <a:p>
            <a:pPr marL="0" lvl="0" indent="0" algn="l" rtl="0">
              <a:lnSpc>
                <a:spcPct val="100000"/>
              </a:lnSpc>
              <a:spcBef>
                <a:spcPts val="0"/>
              </a:spcBef>
              <a:spcAft>
                <a:spcPts val="0"/>
              </a:spcAft>
              <a:buNone/>
            </a:pPr>
            <a:endParaRPr dirty="0">
              <a:solidFill>
                <a:schemeClr val="dk2"/>
              </a:solidFill>
            </a:endParaRPr>
          </a:p>
          <a:p>
            <a:pPr marL="0" lvl="0" indent="0" algn="l" rtl="0">
              <a:lnSpc>
                <a:spcPct val="100000"/>
              </a:lnSpc>
              <a:spcBef>
                <a:spcPts val="0"/>
              </a:spcBef>
              <a:spcAft>
                <a:spcPts val="0"/>
              </a:spcAft>
              <a:buNone/>
            </a:pPr>
            <a:r>
              <a:rPr lang="en-GB" dirty="0">
                <a:solidFill>
                  <a:schemeClr val="dk2"/>
                </a:solidFill>
              </a:rPr>
              <a:t>Case reports on BMJ Best Practice will only ever cover the latest five years. </a:t>
            </a:r>
            <a:r>
              <a:rPr lang="en-GB" b="1" dirty="0">
                <a:solidFill>
                  <a:schemeClr val="dk2"/>
                </a:solidFill>
              </a:rPr>
              <a:t>Users of BMJ Best Practice will not be able to submit a case for publication</a:t>
            </a:r>
            <a:r>
              <a:rPr lang="en-GB" dirty="0">
                <a:solidFill>
                  <a:schemeClr val="dk2"/>
                </a:solidFill>
              </a:rPr>
              <a:t>; this can only be done via a subscription to BMJ Case Reports.</a:t>
            </a:r>
            <a:endParaRPr dirty="0">
              <a:solidFill>
                <a:schemeClr val="dk2"/>
              </a:solidFill>
            </a:endParaRPr>
          </a:p>
          <a:p>
            <a:pPr marL="0" lvl="0" indent="0" algn="l" rtl="0">
              <a:lnSpc>
                <a:spcPct val="100000"/>
              </a:lnSpc>
              <a:spcBef>
                <a:spcPts val="0"/>
              </a:spcBef>
              <a:spcAft>
                <a:spcPts val="0"/>
              </a:spcAft>
              <a:buNone/>
            </a:pPr>
            <a:endParaRPr dirty="0">
              <a:solidFill>
                <a:schemeClr val="dk2"/>
              </a:solidFill>
            </a:endParaRPr>
          </a:p>
          <a:p>
            <a:pPr marL="0" lvl="0" indent="0" algn="l" rtl="0">
              <a:lnSpc>
                <a:spcPct val="100000"/>
              </a:lnSpc>
              <a:spcBef>
                <a:spcPts val="0"/>
              </a:spcBef>
              <a:spcAft>
                <a:spcPts val="0"/>
              </a:spcAft>
              <a:buNone/>
            </a:pPr>
            <a:r>
              <a:rPr lang="en-GB" dirty="0">
                <a:solidFill>
                  <a:schemeClr val="dk2"/>
                </a:solidFill>
              </a:rPr>
              <a:t>BMJ Best Practice </a:t>
            </a:r>
            <a:r>
              <a:rPr lang="en-GB" b="1" dirty="0">
                <a:solidFill>
                  <a:schemeClr val="dk2"/>
                </a:solidFill>
              </a:rPr>
              <a:t>users will not be able to access these case reports on the app</a:t>
            </a:r>
            <a:r>
              <a:rPr lang="en-GB" dirty="0">
                <a:solidFill>
                  <a:schemeClr val="dk2"/>
                </a:solidFill>
              </a:rPr>
              <a:t>.</a:t>
            </a:r>
            <a:endParaRPr dirty="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58"/>
          <p:cNvSpPr txBox="1"/>
          <p:nvPr/>
        </p:nvSpPr>
        <p:spPr>
          <a:xfrm>
            <a:off x="319500" y="814625"/>
            <a:ext cx="8418300" cy="365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600"/>
              </a:spcAft>
              <a:buNone/>
            </a:pPr>
            <a:endParaRPr sz="1600">
              <a:solidFill>
                <a:srgbClr val="172B4D"/>
              </a:solidFill>
            </a:endParaRPr>
          </a:p>
        </p:txBody>
      </p:sp>
      <p:sp>
        <p:nvSpPr>
          <p:cNvPr id="281" name="Google Shape;281;p58"/>
          <p:cNvSpPr txBox="1">
            <a:spLocks noGrp="1"/>
          </p:cNvSpPr>
          <p:nvPr>
            <p:ph type="title" idx="4294967295"/>
          </p:nvPr>
        </p:nvSpPr>
        <p:spPr>
          <a:xfrm>
            <a:off x="319500" y="201125"/>
            <a:ext cx="8658300" cy="481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700" b="1">
                <a:solidFill>
                  <a:srgbClr val="D4007F"/>
                </a:solidFill>
                <a:latin typeface="Arial"/>
                <a:ea typeface="Arial"/>
                <a:cs typeface="Arial"/>
                <a:sym typeface="Arial"/>
              </a:rPr>
              <a:t>What are case reports?</a:t>
            </a:r>
            <a:endParaRPr sz="2700" b="1">
              <a:solidFill>
                <a:srgbClr val="D4007F"/>
              </a:solidFill>
              <a:latin typeface="Arial"/>
              <a:ea typeface="Arial"/>
              <a:cs typeface="Arial"/>
              <a:sym typeface="Arial"/>
            </a:endParaRPr>
          </a:p>
        </p:txBody>
      </p:sp>
      <p:sp>
        <p:nvSpPr>
          <p:cNvPr id="282" name="Google Shape;282;p58"/>
          <p:cNvSpPr txBox="1"/>
          <p:nvPr/>
        </p:nvSpPr>
        <p:spPr>
          <a:xfrm>
            <a:off x="433375" y="682625"/>
            <a:ext cx="8544300" cy="449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50" b="1">
                <a:solidFill>
                  <a:srgbClr val="006AB0"/>
                </a:solidFill>
              </a:rPr>
              <a:t>Are they evidence based? Or peer reviewed?</a:t>
            </a:r>
            <a:endParaRPr sz="1350" b="1">
              <a:solidFill>
                <a:schemeClr val="dk2"/>
              </a:solidFill>
            </a:endParaRPr>
          </a:p>
          <a:p>
            <a:pPr marL="0" lvl="0" indent="0" algn="l" rtl="0">
              <a:lnSpc>
                <a:spcPct val="115000"/>
              </a:lnSpc>
              <a:spcBef>
                <a:spcPts val="900"/>
              </a:spcBef>
              <a:spcAft>
                <a:spcPts val="0"/>
              </a:spcAft>
              <a:buNone/>
            </a:pPr>
            <a:r>
              <a:rPr lang="en-GB" sz="1350">
                <a:solidFill>
                  <a:srgbClr val="333333"/>
                </a:solidFill>
                <a:highlight>
                  <a:srgbClr val="FFFFFF"/>
                </a:highlight>
              </a:rPr>
              <a:t>They are an educational resource offering healthcare professionals access to clinically important information on common and rare conditions. All articles are peer reviewed and copy edited before publication. </a:t>
            </a:r>
            <a:endParaRPr sz="1350">
              <a:solidFill>
                <a:srgbClr val="333333"/>
              </a:solidFill>
              <a:highlight>
                <a:srgbClr val="FFFFFF"/>
              </a:highlight>
            </a:endParaRPr>
          </a:p>
          <a:p>
            <a:pPr marL="0" lvl="0" indent="0" algn="l" rtl="0">
              <a:lnSpc>
                <a:spcPct val="115000"/>
              </a:lnSpc>
              <a:spcBef>
                <a:spcPts val="900"/>
              </a:spcBef>
              <a:spcAft>
                <a:spcPts val="0"/>
              </a:spcAft>
              <a:buNone/>
            </a:pPr>
            <a:r>
              <a:rPr lang="en-GB" sz="1350" b="1">
                <a:solidFill>
                  <a:srgbClr val="006AB0"/>
                </a:solidFill>
              </a:rPr>
              <a:t>What are the benefit of these case reports to my practice and/or learning?</a:t>
            </a:r>
            <a:endParaRPr sz="1350">
              <a:solidFill>
                <a:srgbClr val="333333"/>
              </a:solidFill>
              <a:highlight>
                <a:srgbClr val="FFFFFF"/>
              </a:highlight>
            </a:endParaRPr>
          </a:p>
          <a:p>
            <a:pPr marL="0" lvl="0" indent="0" algn="l" rtl="0">
              <a:lnSpc>
                <a:spcPct val="115000"/>
              </a:lnSpc>
              <a:spcBef>
                <a:spcPts val="900"/>
              </a:spcBef>
              <a:spcAft>
                <a:spcPts val="0"/>
              </a:spcAft>
              <a:buNone/>
            </a:pPr>
            <a:r>
              <a:rPr lang="en-GB" sz="1350">
                <a:solidFill>
                  <a:srgbClr val="333333"/>
                </a:solidFill>
                <a:highlight>
                  <a:srgbClr val="FFFFFF"/>
                </a:highlight>
              </a:rPr>
              <a:t>They highlight cases worthy of discussion, particularly around aspects of differential diagnosis, decision making, management, clinical guidelines and pathology. The advantage is that we learn from real and current cases.</a:t>
            </a:r>
            <a:endParaRPr sz="1350">
              <a:solidFill>
                <a:srgbClr val="333333"/>
              </a:solidFill>
              <a:highlight>
                <a:srgbClr val="FFFFFF"/>
              </a:highlight>
            </a:endParaRPr>
          </a:p>
          <a:p>
            <a:pPr marL="0" marR="0" lvl="0" indent="0" algn="l" rtl="0">
              <a:lnSpc>
                <a:spcPct val="115000"/>
              </a:lnSpc>
              <a:spcBef>
                <a:spcPts val="900"/>
              </a:spcBef>
              <a:spcAft>
                <a:spcPts val="0"/>
              </a:spcAft>
              <a:buNone/>
            </a:pPr>
            <a:r>
              <a:rPr lang="en-GB" sz="1350" b="1">
                <a:solidFill>
                  <a:srgbClr val="006AB0"/>
                </a:solidFill>
              </a:rPr>
              <a:t>How many of them are there?</a:t>
            </a:r>
            <a:endParaRPr sz="1350" b="1">
              <a:solidFill>
                <a:srgbClr val="006AB0"/>
              </a:solidFill>
            </a:endParaRPr>
          </a:p>
          <a:p>
            <a:pPr marL="0" marR="0" lvl="0" indent="0" algn="l" rtl="0">
              <a:lnSpc>
                <a:spcPct val="115000"/>
              </a:lnSpc>
              <a:spcBef>
                <a:spcPts val="900"/>
              </a:spcBef>
              <a:spcAft>
                <a:spcPts val="0"/>
              </a:spcAft>
              <a:buNone/>
            </a:pPr>
            <a:r>
              <a:rPr lang="en-GB" sz="1350">
                <a:solidFill>
                  <a:srgbClr val="333333"/>
                </a:solidFill>
                <a:highlight>
                  <a:srgbClr val="FFFFFF"/>
                </a:highlight>
              </a:rPr>
              <a:t>Approximately 5,000 case reports from the last three years will be made available in BMJ Best Practice to support healthcare professionals with quick access to information and guidance on rare diseases and uncommon conditions and presentations</a:t>
            </a:r>
            <a:r>
              <a:rPr lang="en-GB" sz="1350" b="1">
                <a:solidFill>
                  <a:srgbClr val="006AB0"/>
                </a:solidFill>
              </a:rPr>
              <a:t>. </a:t>
            </a:r>
            <a:endParaRPr sz="1350" b="1">
              <a:solidFill>
                <a:srgbClr val="006AB0"/>
              </a:solidFill>
            </a:endParaRPr>
          </a:p>
          <a:p>
            <a:pPr marL="0" lvl="0" indent="0" algn="l" rtl="0">
              <a:lnSpc>
                <a:spcPct val="115000"/>
              </a:lnSpc>
              <a:spcBef>
                <a:spcPts val="900"/>
              </a:spcBef>
              <a:spcAft>
                <a:spcPts val="0"/>
              </a:spcAft>
              <a:buNone/>
            </a:pPr>
            <a:r>
              <a:rPr lang="en-GB" sz="1350" b="1">
                <a:solidFill>
                  <a:srgbClr val="006AB0"/>
                </a:solidFill>
              </a:rPr>
              <a:t>How recent are they?</a:t>
            </a:r>
            <a:endParaRPr sz="1350">
              <a:solidFill>
                <a:srgbClr val="333333"/>
              </a:solidFill>
              <a:highlight>
                <a:srgbClr val="FFFFFF"/>
              </a:highlight>
            </a:endParaRPr>
          </a:p>
          <a:p>
            <a:pPr marL="0" lvl="0" indent="0" algn="l" rtl="0">
              <a:lnSpc>
                <a:spcPct val="115000"/>
              </a:lnSpc>
              <a:spcBef>
                <a:spcPts val="900"/>
              </a:spcBef>
              <a:spcAft>
                <a:spcPts val="0"/>
              </a:spcAft>
              <a:buNone/>
            </a:pPr>
            <a:r>
              <a:rPr lang="en-GB" sz="1350">
                <a:solidFill>
                  <a:srgbClr val="333333"/>
                </a:solidFill>
                <a:highlight>
                  <a:srgbClr val="FFFFFF"/>
                </a:highlight>
              </a:rPr>
              <a:t>The case reports in BMJ Best Practice have been published since 2018. The collection of case reports will be kept updated to ensure they are no more than 5 years old. </a:t>
            </a:r>
            <a:endParaRPr sz="1350">
              <a:solidFill>
                <a:srgbClr val="333333"/>
              </a:solidFill>
              <a:highlight>
                <a:srgbClr val="FFFFFF"/>
              </a:highlight>
            </a:endParaRPr>
          </a:p>
          <a:p>
            <a:pPr marL="0" lvl="0" indent="0" algn="l" rtl="0">
              <a:spcBef>
                <a:spcPts val="0"/>
              </a:spcBef>
              <a:spcAft>
                <a:spcPts val="0"/>
              </a:spcAft>
              <a:buNone/>
            </a:pPr>
            <a:endParaRPr sz="1200">
              <a:solidFill>
                <a:srgbClr val="333333"/>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44"/>
          <p:cNvSpPr txBox="1">
            <a:spLocks noGrp="1"/>
          </p:cNvSpPr>
          <p:nvPr>
            <p:ph type="title" idx="4294967295"/>
          </p:nvPr>
        </p:nvSpPr>
        <p:spPr>
          <a:xfrm>
            <a:off x="294350" y="409650"/>
            <a:ext cx="5300400" cy="41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700" b="1">
                <a:solidFill>
                  <a:srgbClr val="D4007F"/>
                </a:solidFill>
                <a:latin typeface="Arial"/>
                <a:ea typeface="Arial"/>
                <a:cs typeface="Arial"/>
                <a:sym typeface="Arial"/>
              </a:rPr>
              <a:t>Background</a:t>
            </a:r>
            <a:endParaRPr sz="2700" b="1">
              <a:solidFill>
                <a:srgbClr val="D4007F"/>
              </a:solidFill>
              <a:latin typeface="Arial"/>
              <a:ea typeface="Arial"/>
              <a:cs typeface="Arial"/>
              <a:sym typeface="Arial"/>
            </a:endParaRPr>
          </a:p>
        </p:txBody>
      </p:sp>
      <p:sp>
        <p:nvSpPr>
          <p:cNvPr id="184" name="Google Shape;184;p44"/>
          <p:cNvSpPr txBox="1"/>
          <p:nvPr/>
        </p:nvSpPr>
        <p:spPr>
          <a:xfrm>
            <a:off x="430275" y="1092300"/>
            <a:ext cx="8217000" cy="3632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960AF"/>
              </a:buClr>
              <a:buSzPts val="1600"/>
              <a:buChar char="●"/>
            </a:pPr>
            <a:r>
              <a:rPr lang="en-GB" sz="1600" dirty="0">
                <a:solidFill>
                  <a:schemeClr val="dk2"/>
                </a:solidFill>
              </a:rPr>
              <a:t>BMJ Best Practice is a generalist point of care tool that mainly provides information on common diseases and presentations. This is what our users tell us they need to support them at the point of care </a:t>
            </a:r>
            <a:endParaRPr sz="1600" dirty="0">
              <a:solidFill>
                <a:schemeClr val="dk2"/>
              </a:solidFill>
            </a:endParaRPr>
          </a:p>
          <a:p>
            <a:pPr marL="457200" marR="0" lvl="0" indent="0" algn="l" rtl="0">
              <a:lnSpc>
                <a:spcPct val="100000"/>
              </a:lnSpc>
              <a:spcBef>
                <a:spcPts val="0"/>
              </a:spcBef>
              <a:spcAft>
                <a:spcPts val="0"/>
              </a:spcAft>
              <a:buNone/>
            </a:pPr>
            <a:endParaRPr sz="1600" dirty="0">
              <a:solidFill>
                <a:schemeClr val="dk2"/>
              </a:solidFill>
            </a:endParaRPr>
          </a:p>
          <a:p>
            <a:pPr marL="457200" marR="0" lvl="0" indent="-330200" algn="l" rtl="0">
              <a:lnSpc>
                <a:spcPct val="100000"/>
              </a:lnSpc>
              <a:spcBef>
                <a:spcPts val="0"/>
              </a:spcBef>
              <a:spcAft>
                <a:spcPts val="0"/>
              </a:spcAft>
              <a:buClr>
                <a:srgbClr val="0960AF"/>
              </a:buClr>
              <a:buSzPts val="1600"/>
              <a:buChar char="●"/>
            </a:pPr>
            <a:r>
              <a:rPr lang="en-GB" sz="1600" dirty="0">
                <a:solidFill>
                  <a:schemeClr val="dk2"/>
                </a:solidFill>
              </a:rPr>
              <a:t>Users have told us they have limited access to reliable and peer reviewed information on rare diseases and uncommon presentations</a:t>
            </a:r>
            <a:endParaRPr sz="1600" dirty="0">
              <a:solidFill>
                <a:schemeClr val="dk2"/>
              </a:solidFill>
            </a:endParaRPr>
          </a:p>
          <a:p>
            <a:pPr marL="457200" marR="0" lvl="0" indent="0" algn="l" rtl="0">
              <a:lnSpc>
                <a:spcPct val="100000"/>
              </a:lnSpc>
              <a:spcBef>
                <a:spcPts val="0"/>
              </a:spcBef>
              <a:spcAft>
                <a:spcPts val="0"/>
              </a:spcAft>
              <a:buNone/>
            </a:pPr>
            <a:endParaRPr sz="1600" dirty="0">
              <a:solidFill>
                <a:schemeClr val="dk2"/>
              </a:solidFill>
            </a:endParaRPr>
          </a:p>
          <a:p>
            <a:pPr marL="457200" marR="0" lvl="0" indent="-330200" algn="l" rtl="0">
              <a:lnSpc>
                <a:spcPct val="100000"/>
              </a:lnSpc>
              <a:spcBef>
                <a:spcPts val="0"/>
              </a:spcBef>
              <a:spcAft>
                <a:spcPts val="0"/>
              </a:spcAft>
              <a:buClr>
                <a:srgbClr val="0960AF"/>
              </a:buClr>
              <a:buSzPts val="1600"/>
              <a:buChar char="●"/>
            </a:pPr>
            <a:r>
              <a:rPr lang="en-GB" sz="1600" dirty="0">
                <a:solidFill>
                  <a:schemeClr val="dk2"/>
                </a:solidFill>
              </a:rPr>
              <a:t>Users have told us that these rare conditions and uncommon presentations are difficult to diagnose</a:t>
            </a:r>
            <a:endParaRPr sz="1600" dirty="0">
              <a:solidFill>
                <a:schemeClr val="dk2"/>
              </a:solidFill>
            </a:endParaRPr>
          </a:p>
          <a:p>
            <a:pPr marL="457200" marR="0" lvl="0" indent="0" algn="l" rtl="0">
              <a:lnSpc>
                <a:spcPct val="100000"/>
              </a:lnSpc>
              <a:spcBef>
                <a:spcPts val="0"/>
              </a:spcBef>
              <a:spcAft>
                <a:spcPts val="0"/>
              </a:spcAft>
              <a:buNone/>
            </a:pPr>
            <a:endParaRPr sz="1600" dirty="0">
              <a:solidFill>
                <a:schemeClr val="dk2"/>
              </a:solidFill>
            </a:endParaRPr>
          </a:p>
          <a:p>
            <a:pPr marL="457200" marR="0" lvl="0" indent="-330200" algn="l" rtl="0">
              <a:lnSpc>
                <a:spcPct val="100000"/>
              </a:lnSpc>
              <a:spcBef>
                <a:spcPts val="0"/>
              </a:spcBef>
              <a:spcAft>
                <a:spcPts val="0"/>
              </a:spcAft>
              <a:buClr>
                <a:srgbClr val="0960AF"/>
              </a:buClr>
              <a:buSzPts val="1600"/>
              <a:buChar char="●"/>
            </a:pPr>
            <a:r>
              <a:rPr lang="en-GB" sz="1600" dirty="0">
                <a:solidFill>
                  <a:schemeClr val="dk2"/>
                </a:solidFill>
              </a:rPr>
              <a:t>Because of the nature of the use case, it's value to the user, when it is needed, is considerable.</a:t>
            </a:r>
            <a:endParaRPr sz="1600" dirty="0">
              <a:solidFill>
                <a:schemeClr val="dk2"/>
              </a:solidFill>
            </a:endParaRPr>
          </a:p>
          <a:p>
            <a:pPr marL="0" marR="0" lvl="0" indent="0" algn="l" rtl="0">
              <a:lnSpc>
                <a:spcPct val="100000"/>
              </a:lnSpc>
              <a:spcBef>
                <a:spcPts val="0"/>
              </a:spcBef>
              <a:spcAft>
                <a:spcPts val="0"/>
              </a:spcAft>
              <a:buNone/>
            </a:pPr>
            <a:endParaRPr sz="1600" dirty="0">
              <a:solidFill>
                <a:schemeClr val="dk2"/>
              </a:solidFill>
            </a:endParaRPr>
          </a:p>
          <a:p>
            <a:pPr marL="0" marR="0" lvl="0" indent="0" algn="l" rtl="0">
              <a:lnSpc>
                <a:spcPct val="100000"/>
              </a:lnSpc>
              <a:spcBef>
                <a:spcPts val="0"/>
              </a:spcBef>
              <a:spcAft>
                <a:spcPts val="0"/>
              </a:spcAft>
              <a:buNone/>
            </a:pPr>
            <a:endParaRPr sz="1600" dirty="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45"/>
          <p:cNvSpPr txBox="1">
            <a:spLocks noGrp="1"/>
          </p:cNvSpPr>
          <p:nvPr>
            <p:ph type="title" idx="4294967295"/>
          </p:nvPr>
        </p:nvSpPr>
        <p:spPr>
          <a:xfrm>
            <a:off x="269125" y="300375"/>
            <a:ext cx="5300400" cy="41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700" b="1">
                <a:solidFill>
                  <a:srgbClr val="D4007F"/>
                </a:solidFill>
                <a:latin typeface="Arial"/>
                <a:ea typeface="Arial"/>
                <a:cs typeface="Arial"/>
                <a:sym typeface="Arial"/>
              </a:rPr>
              <a:t>What is a case report?</a:t>
            </a:r>
            <a:endParaRPr sz="2700" b="1">
              <a:solidFill>
                <a:srgbClr val="D4007F"/>
              </a:solidFill>
              <a:latin typeface="Arial"/>
              <a:ea typeface="Arial"/>
              <a:cs typeface="Arial"/>
              <a:sym typeface="Arial"/>
            </a:endParaRPr>
          </a:p>
        </p:txBody>
      </p:sp>
      <p:sp>
        <p:nvSpPr>
          <p:cNvPr id="190" name="Google Shape;190;p45"/>
          <p:cNvSpPr txBox="1"/>
          <p:nvPr/>
        </p:nvSpPr>
        <p:spPr>
          <a:xfrm>
            <a:off x="413450" y="841000"/>
            <a:ext cx="8217000" cy="3472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GB" sz="1600">
                <a:solidFill>
                  <a:schemeClr val="dk2"/>
                </a:solidFill>
              </a:rPr>
              <a:t>A case report provides a detailed report of the symptoms, signs, diagnosis, treatment, and follow-up of an individual patient. Case reports usually describe an unusual or novel occurrence, they are peer-reviewed and used in all medical disciplines. They provide healthcare professionals, researchers, and students clinically important information on common and rare conditions.</a:t>
            </a:r>
            <a:endParaRPr sz="1600">
              <a:solidFill>
                <a:schemeClr val="dk2"/>
              </a:solidFill>
            </a:endParaRPr>
          </a:p>
          <a:p>
            <a:pPr marL="0" marR="0" lvl="0" indent="0" algn="l" rtl="0">
              <a:lnSpc>
                <a:spcPct val="100000"/>
              </a:lnSpc>
              <a:spcBef>
                <a:spcPts val="0"/>
              </a:spcBef>
              <a:spcAft>
                <a:spcPts val="0"/>
              </a:spcAft>
              <a:buNone/>
            </a:pPr>
            <a:endParaRPr sz="1600">
              <a:solidFill>
                <a:schemeClr val="dk2"/>
              </a:solidFill>
            </a:endParaRPr>
          </a:p>
          <a:p>
            <a:pPr marL="0" lvl="0" indent="0" algn="l" rtl="0">
              <a:lnSpc>
                <a:spcPct val="115000"/>
              </a:lnSpc>
              <a:spcBef>
                <a:spcPts val="0"/>
              </a:spcBef>
              <a:spcAft>
                <a:spcPts val="0"/>
              </a:spcAft>
              <a:buNone/>
            </a:pPr>
            <a:r>
              <a:rPr lang="en-GB" sz="1600">
                <a:solidFill>
                  <a:schemeClr val="dk2"/>
                </a:solidFill>
              </a:rPr>
              <a:t>Case reports bring practice to life and provide healthcare professionals with fast access to information on rare diseases and uncommon conditions and presentations from a trusted source.</a:t>
            </a:r>
            <a:endParaRPr sz="1600">
              <a:solidFill>
                <a:schemeClr val="dk2"/>
              </a:solidFill>
            </a:endParaRPr>
          </a:p>
          <a:p>
            <a:pPr marL="0" lvl="0" indent="0" algn="l" rtl="0">
              <a:lnSpc>
                <a:spcPct val="100000"/>
              </a:lnSpc>
              <a:spcBef>
                <a:spcPts val="0"/>
              </a:spcBef>
              <a:spcAft>
                <a:spcPts val="0"/>
              </a:spcAft>
              <a:buNone/>
            </a:pPr>
            <a:endParaRPr sz="1600">
              <a:solidFill>
                <a:schemeClr val="dk2"/>
              </a:solidFill>
            </a:endParaRPr>
          </a:p>
          <a:p>
            <a:pPr marL="0" lvl="0" indent="0" algn="l" rtl="0">
              <a:lnSpc>
                <a:spcPct val="115000"/>
              </a:lnSpc>
              <a:spcBef>
                <a:spcPts val="0"/>
              </a:spcBef>
              <a:spcAft>
                <a:spcPts val="0"/>
              </a:spcAft>
              <a:buNone/>
            </a:pPr>
            <a:r>
              <a:rPr lang="en-GB" sz="1600">
                <a:solidFill>
                  <a:schemeClr val="dk2"/>
                </a:solidFill>
              </a:rPr>
              <a:t>As humans we’re better at remembering something as a story - case reports offer a narrative that supports this. </a:t>
            </a:r>
            <a:endParaRPr>
              <a:solidFill>
                <a:srgbClr val="59595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6"/>
          <p:cNvSpPr txBox="1">
            <a:spLocks noGrp="1"/>
          </p:cNvSpPr>
          <p:nvPr>
            <p:ph type="body" idx="1"/>
          </p:nvPr>
        </p:nvSpPr>
        <p:spPr>
          <a:xfrm>
            <a:off x="256850" y="80775"/>
            <a:ext cx="5163000" cy="465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700" b="1">
                <a:solidFill>
                  <a:srgbClr val="D4007F"/>
                </a:solidFill>
              </a:rPr>
              <a:t>Key messages</a:t>
            </a:r>
            <a:endParaRPr sz="2100" b="1">
              <a:solidFill>
                <a:srgbClr val="0B5394"/>
              </a:solidFill>
            </a:endParaRPr>
          </a:p>
          <a:p>
            <a:pPr marL="0" lvl="0" indent="0" algn="l" rtl="0">
              <a:spcBef>
                <a:spcPts val="0"/>
              </a:spcBef>
              <a:spcAft>
                <a:spcPts val="0"/>
              </a:spcAft>
              <a:buNone/>
            </a:pPr>
            <a:endParaRPr sz="1400">
              <a:solidFill>
                <a:srgbClr val="434343"/>
              </a:solidFill>
            </a:endParaRPr>
          </a:p>
          <a:p>
            <a:pPr marL="0" lvl="0" indent="0" algn="l" rtl="0">
              <a:spcBef>
                <a:spcPts val="0"/>
              </a:spcBef>
              <a:spcAft>
                <a:spcPts val="0"/>
              </a:spcAft>
              <a:buClr>
                <a:schemeClr val="dk1"/>
              </a:buClr>
              <a:buSzPts val="1100"/>
              <a:buFont typeface="Arial"/>
              <a:buNone/>
            </a:pPr>
            <a:endParaRPr sz="1400" b="1" i="1">
              <a:solidFill>
                <a:schemeClr val="dk1"/>
              </a:solidFill>
            </a:endParaRPr>
          </a:p>
        </p:txBody>
      </p:sp>
      <p:sp>
        <p:nvSpPr>
          <p:cNvPr id="196" name="Google Shape;196;p46"/>
          <p:cNvSpPr txBox="1"/>
          <p:nvPr/>
        </p:nvSpPr>
        <p:spPr>
          <a:xfrm>
            <a:off x="482250" y="1258600"/>
            <a:ext cx="81111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600"/>
              </a:spcAft>
              <a:buNone/>
            </a:pPr>
            <a:endParaRPr/>
          </a:p>
        </p:txBody>
      </p:sp>
      <p:sp>
        <p:nvSpPr>
          <p:cNvPr id="197" name="Google Shape;197;p46"/>
          <p:cNvSpPr txBox="1"/>
          <p:nvPr/>
        </p:nvSpPr>
        <p:spPr>
          <a:xfrm>
            <a:off x="305250" y="639275"/>
            <a:ext cx="8696100" cy="4834050"/>
          </a:xfrm>
          <a:prstGeom prst="rect">
            <a:avLst/>
          </a:prstGeom>
          <a:noFill/>
          <a:ln>
            <a:noFill/>
          </a:ln>
        </p:spPr>
        <p:txBody>
          <a:bodyPr spcFirstLastPara="1" wrap="square" lIns="91425" tIns="91425" rIns="91425" bIns="91425" anchor="t" anchorCtr="0">
            <a:spAutoFit/>
          </a:bodyPr>
          <a:lstStyle/>
          <a:p>
            <a:pPr marL="457200" lvl="0" indent="-314325" algn="l" rtl="0">
              <a:lnSpc>
                <a:spcPct val="150000"/>
              </a:lnSpc>
              <a:spcBef>
                <a:spcPts val="0"/>
              </a:spcBef>
              <a:spcAft>
                <a:spcPts val="0"/>
              </a:spcAft>
              <a:buClr>
                <a:srgbClr val="0960AF"/>
              </a:buClr>
              <a:buSzPts val="1350"/>
              <a:buChar char="●"/>
            </a:pPr>
            <a:r>
              <a:rPr lang="en-GB" sz="1350" dirty="0">
                <a:solidFill>
                  <a:schemeClr val="dk2"/>
                </a:solidFill>
              </a:rPr>
              <a:t>BMJ Best Practice has integrated a carefully curated selection of case reports which cover rare diseases and uncommon conditions and presentations</a:t>
            </a:r>
            <a:endParaRPr sz="1350" dirty="0">
              <a:solidFill>
                <a:schemeClr val="dk2"/>
              </a:solidFill>
            </a:endParaRPr>
          </a:p>
          <a:p>
            <a:pPr marL="457200" lvl="0" indent="-314325" algn="l" rtl="0">
              <a:lnSpc>
                <a:spcPct val="150000"/>
              </a:lnSpc>
              <a:spcBef>
                <a:spcPts val="0"/>
              </a:spcBef>
              <a:spcAft>
                <a:spcPts val="0"/>
              </a:spcAft>
              <a:buClr>
                <a:srgbClr val="0960AF"/>
              </a:buClr>
              <a:buSzPts val="1350"/>
              <a:buChar char="●"/>
            </a:pPr>
            <a:r>
              <a:rPr lang="en-GB" sz="1350" dirty="0">
                <a:solidFill>
                  <a:schemeClr val="dk2"/>
                </a:solidFill>
              </a:rPr>
              <a:t>These case reports are only included in our licensed packages ‘Everywhere’ and ‘360’. </a:t>
            </a:r>
            <a:endParaRPr sz="1350" dirty="0">
              <a:solidFill>
                <a:schemeClr val="dk2"/>
              </a:solidFill>
            </a:endParaRPr>
          </a:p>
          <a:p>
            <a:pPr marL="457200" lvl="0" indent="-314325" algn="l" rtl="0">
              <a:lnSpc>
                <a:spcPct val="150000"/>
              </a:lnSpc>
              <a:spcBef>
                <a:spcPts val="0"/>
              </a:spcBef>
              <a:spcAft>
                <a:spcPts val="0"/>
              </a:spcAft>
              <a:buClr>
                <a:srgbClr val="0960AF"/>
              </a:buClr>
              <a:buSzPts val="1350"/>
              <a:buChar char="●"/>
            </a:pPr>
            <a:r>
              <a:rPr lang="en-GB" sz="1350" dirty="0">
                <a:solidFill>
                  <a:schemeClr val="dk2"/>
                </a:solidFill>
              </a:rPr>
              <a:t>Currently, 5,000+ case reports are included. This collection is date limited to case reports published in the last 5 years</a:t>
            </a:r>
            <a:endParaRPr sz="1350" dirty="0">
              <a:solidFill>
                <a:schemeClr val="dk2"/>
              </a:solidFill>
            </a:endParaRPr>
          </a:p>
          <a:p>
            <a:pPr marL="457200" lvl="0" indent="-314325" algn="l" rtl="0">
              <a:lnSpc>
                <a:spcPct val="150000"/>
              </a:lnSpc>
              <a:spcBef>
                <a:spcPts val="0"/>
              </a:spcBef>
              <a:spcAft>
                <a:spcPts val="0"/>
              </a:spcAft>
              <a:buClr>
                <a:srgbClr val="0960AF"/>
              </a:buClr>
              <a:buSzPts val="1350"/>
              <a:buChar char="●"/>
            </a:pPr>
            <a:r>
              <a:rPr lang="en-GB" sz="1350" dirty="0">
                <a:solidFill>
                  <a:schemeClr val="dk2"/>
                </a:solidFill>
              </a:rPr>
              <a:t>Case reports bring practice to life and provide healthcare professionals with fast access to information on rare diseases and uncommon conditions and presentations from a trusted source</a:t>
            </a:r>
            <a:endParaRPr sz="1350" dirty="0">
              <a:solidFill>
                <a:schemeClr val="dk2"/>
              </a:solidFill>
            </a:endParaRPr>
          </a:p>
          <a:p>
            <a:pPr marL="457200" lvl="0" indent="-314325" algn="l" rtl="0">
              <a:lnSpc>
                <a:spcPct val="150000"/>
              </a:lnSpc>
              <a:spcBef>
                <a:spcPts val="0"/>
              </a:spcBef>
              <a:spcAft>
                <a:spcPts val="0"/>
              </a:spcAft>
              <a:buClr>
                <a:srgbClr val="0960AF"/>
              </a:buClr>
              <a:buSzPts val="1350"/>
              <a:buChar char="●"/>
            </a:pPr>
            <a:r>
              <a:rPr lang="en-GB" sz="1350" dirty="0">
                <a:solidFill>
                  <a:schemeClr val="dk2"/>
                </a:solidFill>
              </a:rPr>
              <a:t>Case reports are fully searchable via a new section on the BMJ Best Practice website. </a:t>
            </a:r>
          </a:p>
          <a:p>
            <a:pPr marL="457200" lvl="0" indent="-314325" algn="l" rtl="0">
              <a:lnSpc>
                <a:spcPct val="150000"/>
              </a:lnSpc>
              <a:spcBef>
                <a:spcPts val="0"/>
              </a:spcBef>
              <a:spcAft>
                <a:spcPts val="0"/>
              </a:spcAft>
              <a:buClr>
                <a:srgbClr val="0960AF"/>
              </a:buClr>
              <a:buSzPts val="1350"/>
              <a:buChar char="●"/>
            </a:pPr>
            <a:r>
              <a:rPr lang="en-GB" sz="1350" u="sng" dirty="0">
                <a:solidFill>
                  <a:schemeClr val="dk2"/>
                </a:solidFill>
              </a:rPr>
              <a:t>Case reports are kept intentionally separate from the evidence-based information that forms the core of BMJ Best Practice.</a:t>
            </a:r>
            <a:r>
              <a:rPr lang="en-GB" sz="1350" dirty="0">
                <a:solidFill>
                  <a:schemeClr val="dk2"/>
                </a:solidFill>
              </a:rPr>
              <a:t> This ensures healthcare professionals' workflow is not interrupted or distracted with rare and uncommon cases until the time they need them</a:t>
            </a:r>
            <a:endParaRPr sz="1350" dirty="0">
              <a:solidFill>
                <a:schemeClr val="dk2"/>
              </a:solidFill>
            </a:endParaRPr>
          </a:p>
          <a:p>
            <a:pPr marL="457200" lvl="0" indent="-314325" algn="l" rtl="0">
              <a:lnSpc>
                <a:spcPct val="150000"/>
              </a:lnSpc>
              <a:spcBef>
                <a:spcPts val="0"/>
              </a:spcBef>
              <a:spcAft>
                <a:spcPts val="0"/>
              </a:spcAft>
              <a:buClr>
                <a:srgbClr val="0960AF"/>
              </a:buClr>
              <a:buSzPts val="1350"/>
              <a:buChar char="●"/>
            </a:pPr>
            <a:r>
              <a:rPr lang="en-GB" sz="1350" dirty="0">
                <a:solidFill>
                  <a:schemeClr val="dk2"/>
                </a:solidFill>
              </a:rPr>
              <a:t>Case reports are </a:t>
            </a:r>
            <a:r>
              <a:rPr lang="en-GB" sz="1350" u="sng" dirty="0">
                <a:solidFill>
                  <a:schemeClr val="dk2"/>
                </a:solidFill>
              </a:rPr>
              <a:t>not included on the app</a:t>
            </a:r>
            <a:endParaRPr sz="1350" u="sng" dirty="0">
              <a:solidFill>
                <a:schemeClr val="dk2"/>
              </a:solidFill>
            </a:endParaRPr>
          </a:p>
          <a:p>
            <a:pPr marL="457200" lvl="0" indent="-314325" algn="l" rtl="0">
              <a:lnSpc>
                <a:spcPct val="150000"/>
              </a:lnSpc>
              <a:spcBef>
                <a:spcPts val="0"/>
              </a:spcBef>
              <a:spcAft>
                <a:spcPts val="0"/>
              </a:spcAft>
              <a:buClr>
                <a:srgbClr val="0960AF"/>
              </a:buClr>
              <a:buSzPts val="1350"/>
              <a:buChar char="●"/>
            </a:pPr>
            <a:r>
              <a:rPr lang="en-GB" sz="1350" dirty="0">
                <a:solidFill>
                  <a:schemeClr val="dk2"/>
                </a:solidFill>
              </a:rPr>
              <a:t>As humans we’re better at remembering something as a story - case reports offer a narrative that supports this </a:t>
            </a:r>
            <a:endParaRPr sz="1350" dirty="0">
              <a:solidFill>
                <a:schemeClr val="dk1"/>
              </a:solidFill>
              <a:highlight>
                <a:srgbClr val="FFFFFF"/>
              </a:highlight>
            </a:endParaRPr>
          </a:p>
          <a:p>
            <a:pPr marL="0" lvl="0" indent="0" algn="l" rtl="0">
              <a:lnSpc>
                <a:spcPct val="138000"/>
              </a:lnSpc>
              <a:spcBef>
                <a:spcPts val="0"/>
              </a:spcBef>
              <a:spcAft>
                <a:spcPts val="0"/>
              </a:spcAft>
              <a:buNone/>
            </a:pPr>
            <a:endParaRPr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7"/>
          <p:cNvSpPr txBox="1">
            <a:spLocks noGrp="1"/>
          </p:cNvSpPr>
          <p:nvPr>
            <p:ph type="title"/>
          </p:nvPr>
        </p:nvSpPr>
        <p:spPr>
          <a:xfrm>
            <a:off x="141250" y="133750"/>
            <a:ext cx="524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b="1">
                <a:solidFill>
                  <a:srgbClr val="D4007F"/>
                </a:solidFill>
              </a:rPr>
              <a:t>The</a:t>
            </a:r>
            <a:r>
              <a:rPr lang="en-GB" sz="2700" b="1">
                <a:solidFill>
                  <a:srgbClr val="006AB0"/>
                </a:solidFill>
              </a:rPr>
              <a:t> </a:t>
            </a:r>
            <a:r>
              <a:rPr lang="en-GB" sz="2700" b="1">
                <a:solidFill>
                  <a:srgbClr val="D4007F"/>
                </a:solidFill>
              </a:rPr>
              <a:t>solution</a:t>
            </a:r>
            <a:endParaRPr sz="2700" b="1">
              <a:solidFill>
                <a:srgbClr val="006AB0"/>
              </a:solidFill>
            </a:endParaRPr>
          </a:p>
        </p:txBody>
      </p:sp>
      <p:sp>
        <p:nvSpPr>
          <p:cNvPr id="203" name="Google Shape;203;p47"/>
          <p:cNvSpPr txBox="1">
            <a:spLocks noGrp="1"/>
          </p:cNvSpPr>
          <p:nvPr>
            <p:ph type="body" idx="1"/>
          </p:nvPr>
        </p:nvSpPr>
        <p:spPr>
          <a:xfrm>
            <a:off x="307200" y="648500"/>
            <a:ext cx="8529600" cy="24531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b="1" dirty="0">
                <a:solidFill>
                  <a:srgbClr val="2A6EBB"/>
                </a:solidFill>
              </a:rPr>
              <a:t>To add case reports of rare diseases and uncommon presentations into BMJ Best Practice</a:t>
            </a:r>
            <a:endParaRPr sz="1300" b="1" dirty="0">
              <a:solidFill>
                <a:srgbClr val="2A6EBB"/>
              </a:solidFill>
            </a:endParaRPr>
          </a:p>
          <a:p>
            <a:pPr marL="0" lvl="0" indent="0" algn="l" rtl="0">
              <a:spcBef>
                <a:spcPts val="1200"/>
              </a:spcBef>
              <a:spcAft>
                <a:spcPts val="0"/>
              </a:spcAft>
              <a:buNone/>
            </a:pPr>
            <a:r>
              <a:rPr lang="en-GB" sz="1300" b="1" dirty="0">
                <a:solidFill>
                  <a:srgbClr val="C50084"/>
                </a:solidFill>
              </a:rPr>
              <a:t>What does this mean?</a:t>
            </a:r>
            <a:endParaRPr sz="1300" b="1" dirty="0">
              <a:solidFill>
                <a:srgbClr val="C50084"/>
              </a:solidFill>
            </a:endParaRPr>
          </a:p>
          <a:p>
            <a:pPr marL="457200" lvl="0" indent="-311150" algn="l" rtl="0">
              <a:lnSpc>
                <a:spcPct val="100000"/>
              </a:lnSpc>
              <a:spcBef>
                <a:spcPts val="1200"/>
              </a:spcBef>
              <a:spcAft>
                <a:spcPts val="0"/>
              </a:spcAft>
              <a:buClr>
                <a:srgbClr val="0960AF"/>
              </a:buClr>
              <a:buSzPts val="1300"/>
              <a:buChar char="●"/>
            </a:pPr>
            <a:r>
              <a:rPr lang="en-GB" sz="1300" dirty="0"/>
              <a:t>Integration of </a:t>
            </a:r>
            <a:r>
              <a:rPr lang="en-GB" sz="1300" u="sng" dirty="0"/>
              <a:t>selected case reports </a:t>
            </a:r>
            <a:r>
              <a:rPr lang="en-GB" sz="1300" dirty="0"/>
              <a:t>into Best Practice 360 and Best Practice Everywhere licenses.</a:t>
            </a:r>
            <a:endParaRPr sz="1300" dirty="0"/>
          </a:p>
          <a:p>
            <a:pPr marL="457200" lvl="0" indent="-311150" algn="l" rtl="0">
              <a:lnSpc>
                <a:spcPct val="100000"/>
              </a:lnSpc>
              <a:spcBef>
                <a:spcPts val="0"/>
              </a:spcBef>
              <a:spcAft>
                <a:spcPts val="0"/>
              </a:spcAft>
              <a:buClr>
                <a:srgbClr val="0960AF"/>
              </a:buClr>
              <a:buSzPts val="1300"/>
              <a:buChar char="●"/>
            </a:pPr>
            <a:r>
              <a:rPr lang="en-GB" sz="1300" dirty="0"/>
              <a:t>Supports clinicians and students with quick access to information and guidance on </a:t>
            </a:r>
            <a:r>
              <a:rPr lang="en-GB" sz="1300" b="1" dirty="0"/>
              <a:t>rare diseases and uncommon conditions</a:t>
            </a:r>
            <a:r>
              <a:rPr lang="en-GB" sz="1300" dirty="0"/>
              <a:t> </a:t>
            </a:r>
            <a:r>
              <a:rPr lang="en-GB" sz="1300" b="1" dirty="0"/>
              <a:t>and presentations</a:t>
            </a:r>
            <a:r>
              <a:rPr lang="en-GB" sz="1300" dirty="0"/>
              <a:t> within the tool they are already using</a:t>
            </a:r>
            <a:endParaRPr sz="1300" dirty="0"/>
          </a:p>
          <a:p>
            <a:pPr marL="457200" lvl="0" indent="-311150" algn="l" rtl="0">
              <a:lnSpc>
                <a:spcPct val="100000"/>
              </a:lnSpc>
              <a:spcBef>
                <a:spcPts val="0"/>
              </a:spcBef>
              <a:spcAft>
                <a:spcPts val="0"/>
              </a:spcAft>
              <a:buClr>
                <a:srgbClr val="0960AF"/>
              </a:buClr>
              <a:buSzPts val="1300"/>
              <a:buChar char="●"/>
            </a:pPr>
            <a:r>
              <a:rPr lang="en-GB" sz="1300" dirty="0"/>
              <a:t>Integration of a selection of recent case reports</a:t>
            </a:r>
            <a:endParaRPr sz="1300" dirty="0"/>
          </a:p>
          <a:p>
            <a:pPr marL="457200" lvl="0" indent="-311150" algn="l" rtl="0">
              <a:lnSpc>
                <a:spcPct val="100000"/>
              </a:lnSpc>
              <a:spcBef>
                <a:spcPts val="0"/>
              </a:spcBef>
              <a:spcAft>
                <a:spcPts val="0"/>
              </a:spcAft>
              <a:buClr>
                <a:srgbClr val="0960AF"/>
              </a:buClr>
              <a:buSzPts val="1300"/>
              <a:buChar char="●"/>
            </a:pPr>
            <a:r>
              <a:rPr lang="en-GB" sz="1300" dirty="0"/>
              <a:t>These case reports cover rare diseases and uncommon conditions and presentations.</a:t>
            </a:r>
            <a:endParaRPr sz="1300" dirty="0"/>
          </a:p>
          <a:p>
            <a:pPr marL="457200" lvl="0" indent="-311150" algn="l" rtl="0">
              <a:lnSpc>
                <a:spcPct val="100000"/>
              </a:lnSpc>
              <a:spcBef>
                <a:spcPts val="0"/>
              </a:spcBef>
              <a:spcAft>
                <a:spcPts val="0"/>
              </a:spcAft>
              <a:buClr>
                <a:srgbClr val="0960AF"/>
              </a:buClr>
              <a:buSzPts val="1300"/>
              <a:buChar char="●"/>
            </a:pPr>
            <a:r>
              <a:rPr lang="en-GB" sz="1300" dirty="0"/>
              <a:t>There are approximately 5,000+ case reports included and this collection is date limited to the last 5 years. </a:t>
            </a:r>
            <a:endParaRPr sz="1300" dirty="0"/>
          </a:p>
          <a:p>
            <a:pPr marL="457200" lvl="0" indent="-311150" algn="l" rtl="0">
              <a:lnSpc>
                <a:spcPct val="100000"/>
              </a:lnSpc>
              <a:spcBef>
                <a:spcPts val="0"/>
              </a:spcBef>
              <a:spcAft>
                <a:spcPts val="0"/>
              </a:spcAft>
              <a:buClr>
                <a:srgbClr val="0960AF"/>
              </a:buClr>
              <a:buSzPts val="1300"/>
              <a:buChar char="●"/>
            </a:pPr>
            <a:r>
              <a:rPr lang="en-GB" sz="1300" dirty="0"/>
              <a:t>On </a:t>
            </a:r>
            <a:r>
              <a:rPr lang="en-GB" sz="1300" u="sng" dirty="0"/>
              <a:t>website only</a:t>
            </a:r>
            <a:r>
              <a:rPr lang="en-GB" sz="1300" dirty="0"/>
              <a:t>. Not on the app at this time.</a:t>
            </a:r>
            <a:endParaRPr sz="13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r>
              <a:rPr lang="en-GB" sz="1300" b="1" dirty="0">
                <a:solidFill>
                  <a:srgbClr val="C11682"/>
                </a:solidFill>
              </a:rPr>
              <a:t>What isn’t it?</a:t>
            </a:r>
            <a:endParaRPr sz="1300" b="1" dirty="0">
              <a:solidFill>
                <a:srgbClr val="C11682"/>
              </a:solidFill>
            </a:endParaRPr>
          </a:p>
          <a:p>
            <a:pPr marL="0" lvl="0" indent="0" algn="l" rtl="0">
              <a:lnSpc>
                <a:spcPct val="100000"/>
              </a:lnSpc>
              <a:spcBef>
                <a:spcPts val="0"/>
              </a:spcBef>
              <a:spcAft>
                <a:spcPts val="0"/>
              </a:spcAft>
              <a:buNone/>
            </a:pPr>
            <a:endParaRPr sz="1200" dirty="0"/>
          </a:p>
          <a:p>
            <a:pPr marL="457200" lvl="0" indent="-311150" algn="l" rtl="0">
              <a:spcBef>
                <a:spcPts val="0"/>
              </a:spcBef>
              <a:spcAft>
                <a:spcPts val="0"/>
              </a:spcAft>
              <a:buClr>
                <a:srgbClr val="0960AF"/>
              </a:buClr>
              <a:buSzPts val="1300"/>
              <a:buChar char="●"/>
            </a:pPr>
            <a:r>
              <a:rPr lang="en-GB" sz="1300" b="1" dirty="0"/>
              <a:t>It isn’t a way to publish case reports </a:t>
            </a:r>
            <a:r>
              <a:rPr lang="en-GB" sz="1300" dirty="0"/>
              <a:t>– for this you still need a licence to BMJ Case Reports</a:t>
            </a:r>
          </a:p>
          <a:p>
            <a:pPr marL="457200" lvl="0" indent="-311150" algn="l" rtl="0">
              <a:spcBef>
                <a:spcPts val="0"/>
              </a:spcBef>
              <a:spcAft>
                <a:spcPts val="0"/>
              </a:spcAft>
              <a:buClr>
                <a:srgbClr val="0960AF"/>
              </a:buClr>
              <a:buSzPts val="1300"/>
              <a:buChar char="●"/>
            </a:pPr>
            <a:r>
              <a:rPr lang="en-GB" sz="1300" b="1" dirty="0"/>
              <a:t>It is not a way to access of all BMJ Case Reports </a:t>
            </a:r>
            <a:r>
              <a:rPr lang="en-GB" sz="1300" dirty="0"/>
              <a:t>- only a relevant subset of case reports included in Best Practice based on topics and date. </a:t>
            </a:r>
          </a:p>
          <a:p>
            <a:pPr marL="457200" lvl="0" indent="-311150" algn="l" rtl="0">
              <a:spcBef>
                <a:spcPts val="0"/>
              </a:spcBef>
              <a:spcAft>
                <a:spcPts val="0"/>
              </a:spcAft>
              <a:buClr>
                <a:srgbClr val="0960AF"/>
              </a:buClr>
              <a:buSzPts val="1300"/>
              <a:buChar char="●"/>
            </a:pPr>
            <a:r>
              <a:rPr lang="en-GB" sz="1300" dirty="0"/>
              <a:t>Therefore we/</a:t>
            </a:r>
            <a:r>
              <a:rPr lang="en-GB" sz="1300" b="1" u="sng" dirty="0"/>
              <a:t>you should not </a:t>
            </a:r>
            <a:r>
              <a:rPr lang="en-GB" sz="1300" u="sng" dirty="0"/>
              <a:t>refer to this as BMJ Case Reports integration</a:t>
            </a:r>
            <a:endParaRPr sz="1300" u="sng" dirty="0"/>
          </a:p>
          <a:p>
            <a:pPr marL="152400" lvl="0" indent="0" algn="l" rtl="0">
              <a:spcBef>
                <a:spcPts val="0"/>
              </a:spcBef>
              <a:spcAft>
                <a:spcPts val="0"/>
              </a:spcAft>
              <a:buClr>
                <a:srgbClr val="0960AF"/>
              </a:buClr>
              <a:buSzPts val="1200"/>
              <a:buNone/>
            </a:pPr>
            <a:endParaRP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8"/>
          <p:cNvSpPr txBox="1"/>
          <p:nvPr/>
        </p:nvSpPr>
        <p:spPr>
          <a:xfrm>
            <a:off x="333625" y="1574150"/>
            <a:ext cx="3713100" cy="2727639"/>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006AB0"/>
              </a:buClr>
              <a:buSzPts val="1300"/>
              <a:buChar char="★"/>
            </a:pPr>
            <a:r>
              <a:rPr lang="en-GB" sz="1500" dirty="0">
                <a:solidFill>
                  <a:schemeClr val="dk2"/>
                </a:solidFill>
              </a:rPr>
              <a:t>A user can search for a generic word such as “Asthma” from the main search bar, and see relevant results of case reports, by going to the ‘Case reports’ tab on the search results page</a:t>
            </a:r>
            <a:endParaRPr sz="1500" dirty="0">
              <a:solidFill>
                <a:schemeClr val="dk2"/>
              </a:solidFill>
            </a:endParaRPr>
          </a:p>
          <a:p>
            <a:pPr marL="457200" lvl="0" indent="-311150" algn="l" rtl="0">
              <a:lnSpc>
                <a:spcPct val="115000"/>
              </a:lnSpc>
              <a:spcBef>
                <a:spcPts val="1200"/>
              </a:spcBef>
              <a:spcAft>
                <a:spcPts val="0"/>
              </a:spcAft>
              <a:buClr>
                <a:srgbClr val="006AB0"/>
              </a:buClr>
              <a:buSzPts val="1300"/>
              <a:buChar char="★"/>
            </a:pPr>
            <a:r>
              <a:rPr lang="en-GB" sz="1500" dirty="0">
                <a:solidFill>
                  <a:schemeClr val="dk2"/>
                </a:solidFill>
              </a:rPr>
              <a:t>Please note that case reports articles are not included in the autosuggest</a:t>
            </a:r>
            <a:endParaRPr sz="700" dirty="0">
              <a:solidFill>
                <a:schemeClr val="dk2"/>
              </a:solidFill>
            </a:endParaRPr>
          </a:p>
        </p:txBody>
      </p:sp>
      <p:sp>
        <p:nvSpPr>
          <p:cNvPr id="209" name="Google Shape;209;p48"/>
          <p:cNvSpPr txBox="1">
            <a:spLocks noGrp="1"/>
          </p:cNvSpPr>
          <p:nvPr>
            <p:ph type="title"/>
          </p:nvPr>
        </p:nvSpPr>
        <p:spPr>
          <a:xfrm>
            <a:off x="380525" y="272550"/>
            <a:ext cx="2883000" cy="416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000" b="1">
                <a:solidFill>
                  <a:srgbClr val="D4007F"/>
                </a:solidFill>
              </a:rPr>
              <a:t>The solution</a:t>
            </a:r>
            <a:endParaRPr sz="3000" b="1">
              <a:solidFill>
                <a:srgbClr val="D4007F"/>
              </a:solidFill>
              <a:latin typeface="Arial"/>
              <a:ea typeface="Arial"/>
              <a:cs typeface="Arial"/>
              <a:sym typeface="Arial"/>
            </a:endParaRPr>
          </a:p>
        </p:txBody>
      </p:sp>
      <p:sp>
        <p:nvSpPr>
          <p:cNvPr id="210" name="Google Shape;210;p48"/>
          <p:cNvSpPr txBox="1"/>
          <p:nvPr/>
        </p:nvSpPr>
        <p:spPr>
          <a:xfrm>
            <a:off x="444800" y="887500"/>
            <a:ext cx="391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rgbClr val="006AB0"/>
                </a:solidFill>
              </a:rPr>
              <a:t>Finding case reports on BMJ Best Practice</a:t>
            </a:r>
            <a:endParaRPr b="1">
              <a:solidFill>
                <a:srgbClr val="006AB0"/>
              </a:solidFill>
            </a:endParaRPr>
          </a:p>
        </p:txBody>
      </p:sp>
      <p:pic>
        <p:nvPicPr>
          <p:cNvPr id="211" name="Google Shape;211;p48"/>
          <p:cNvPicPr preferRelativeResize="0"/>
          <p:nvPr/>
        </p:nvPicPr>
        <p:blipFill>
          <a:blip r:embed="rId3">
            <a:alphaModFix/>
          </a:blip>
          <a:stretch>
            <a:fillRect/>
          </a:stretch>
        </p:blipFill>
        <p:spPr>
          <a:xfrm>
            <a:off x="4356500" y="272550"/>
            <a:ext cx="4482701" cy="43929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9"/>
          <p:cNvSpPr txBox="1">
            <a:spLocks noGrp="1"/>
          </p:cNvSpPr>
          <p:nvPr>
            <p:ph type="title"/>
          </p:nvPr>
        </p:nvSpPr>
        <p:spPr>
          <a:xfrm>
            <a:off x="380525" y="272550"/>
            <a:ext cx="2883000" cy="416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000" b="1">
                <a:solidFill>
                  <a:srgbClr val="D4007F"/>
                </a:solidFill>
              </a:rPr>
              <a:t>The solution</a:t>
            </a:r>
            <a:endParaRPr sz="3000" b="1">
              <a:solidFill>
                <a:srgbClr val="D4007F"/>
              </a:solidFill>
              <a:latin typeface="Arial"/>
              <a:ea typeface="Arial"/>
              <a:cs typeface="Arial"/>
              <a:sym typeface="Arial"/>
            </a:endParaRPr>
          </a:p>
        </p:txBody>
      </p:sp>
      <p:sp>
        <p:nvSpPr>
          <p:cNvPr id="217" name="Google Shape;217;p49"/>
          <p:cNvSpPr txBox="1"/>
          <p:nvPr/>
        </p:nvSpPr>
        <p:spPr>
          <a:xfrm>
            <a:off x="444800" y="887500"/>
            <a:ext cx="391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rgbClr val="006AB0"/>
                </a:solidFill>
              </a:rPr>
              <a:t>Case reports landing page</a:t>
            </a:r>
            <a:endParaRPr b="1">
              <a:solidFill>
                <a:srgbClr val="006AB0"/>
              </a:solidFill>
            </a:endParaRPr>
          </a:p>
        </p:txBody>
      </p:sp>
      <p:sp>
        <p:nvSpPr>
          <p:cNvPr id="218" name="Google Shape;218;p49"/>
          <p:cNvSpPr txBox="1"/>
          <p:nvPr/>
        </p:nvSpPr>
        <p:spPr>
          <a:xfrm>
            <a:off x="231075" y="1675950"/>
            <a:ext cx="3399900" cy="3258554"/>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rgbClr val="006AB0"/>
              </a:buClr>
              <a:buSzPts val="1500"/>
              <a:buChar char="★"/>
            </a:pPr>
            <a:r>
              <a:rPr lang="en-GB" sz="1500" dirty="0">
                <a:solidFill>
                  <a:schemeClr val="dk2"/>
                </a:solidFill>
              </a:rPr>
              <a:t>Where an institution has a BP Everywhere or 360 license, case reports will appear on the main navigation</a:t>
            </a:r>
            <a:endParaRPr sz="1500" dirty="0">
              <a:solidFill>
                <a:schemeClr val="dk2"/>
              </a:solidFill>
            </a:endParaRPr>
          </a:p>
          <a:p>
            <a:pPr marL="457200" marR="0" lvl="0" indent="-323850" algn="l" rtl="0">
              <a:lnSpc>
                <a:spcPct val="115000"/>
              </a:lnSpc>
              <a:spcBef>
                <a:spcPts val="1200"/>
              </a:spcBef>
              <a:spcAft>
                <a:spcPts val="0"/>
              </a:spcAft>
              <a:buClr>
                <a:srgbClr val="006AB0"/>
              </a:buClr>
              <a:buSzPts val="1500"/>
              <a:buChar char="★"/>
            </a:pPr>
            <a:r>
              <a:rPr lang="en-GB" sz="1500" dirty="0">
                <a:solidFill>
                  <a:schemeClr val="dk2"/>
                </a:solidFill>
              </a:rPr>
              <a:t>By clicking on the navigation item, the </a:t>
            </a:r>
            <a:r>
              <a:rPr lang="en-GB" sz="1500" b="1" dirty="0">
                <a:solidFill>
                  <a:schemeClr val="dk2"/>
                </a:solidFill>
              </a:rPr>
              <a:t>user can browse case reports by specialty</a:t>
            </a:r>
            <a:r>
              <a:rPr lang="en-GB" sz="1500" dirty="0">
                <a:solidFill>
                  <a:schemeClr val="dk2"/>
                </a:solidFill>
              </a:rPr>
              <a:t>, as well as </a:t>
            </a:r>
            <a:r>
              <a:rPr lang="en-GB" sz="1500" b="1" dirty="0">
                <a:solidFill>
                  <a:schemeClr val="dk2"/>
                </a:solidFill>
              </a:rPr>
              <a:t>perform a search </a:t>
            </a:r>
            <a:r>
              <a:rPr lang="en-GB" sz="1500" dirty="0">
                <a:solidFill>
                  <a:schemeClr val="dk2"/>
                </a:solidFill>
              </a:rPr>
              <a:t>that will take them directly to the </a:t>
            </a:r>
            <a:r>
              <a:rPr lang="en-GB" sz="1500" b="1" dirty="0">
                <a:solidFill>
                  <a:schemeClr val="dk2"/>
                </a:solidFill>
              </a:rPr>
              <a:t>search results page of case reports</a:t>
            </a:r>
            <a:endParaRPr sz="1500" b="1" dirty="0">
              <a:solidFill>
                <a:schemeClr val="dk2"/>
              </a:solidFill>
            </a:endParaRPr>
          </a:p>
        </p:txBody>
      </p:sp>
      <p:pic>
        <p:nvPicPr>
          <p:cNvPr id="219" name="Google Shape;219;p49"/>
          <p:cNvPicPr preferRelativeResize="0"/>
          <p:nvPr/>
        </p:nvPicPr>
        <p:blipFill>
          <a:blip r:embed="rId3">
            <a:alphaModFix/>
          </a:blip>
          <a:stretch>
            <a:fillRect/>
          </a:stretch>
        </p:blipFill>
        <p:spPr>
          <a:xfrm>
            <a:off x="3675325" y="0"/>
            <a:ext cx="4050575" cy="2903451"/>
          </a:xfrm>
          <a:prstGeom prst="rect">
            <a:avLst/>
          </a:prstGeom>
          <a:noFill/>
          <a:ln>
            <a:noFill/>
          </a:ln>
        </p:spPr>
      </p:pic>
      <p:pic>
        <p:nvPicPr>
          <p:cNvPr id="220" name="Google Shape;220;p49"/>
          <p:cNvPicPr preferRelativeResize="0"/>
          <p:nvPr/>
        </p:nvPicPr>
        <p:blipFill>
          <a:blip r:embed="rId4">
            <a:alphaModFix/>
          </a:blip>
          <a:stretch>
            <a:fillRect/>
          </a:stretch>
        </p:blipFill>
        <p:spPr>
          <a:xfrm>
            <a:off x="5674226" y="1743200"/>
            <a:ext cx="3469772" cy="3400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50"/>
          <p:cNvPicPr preferRelativeResize="0"/>
          <p:nvPr/>
        </p:nvPicPr>
        <p:blipFill>
          <a:blip r:embed="rId3">
            <a:alphaModFix/>
          </a:blip>
          <a:stretch>
            <a:fillRect/>
          </a:stretch>
        </p:blipFill>
        <p:spPr>
          <a:xfrm>
            <a:off x="3263526" y="103469"/>
            <a:ext cx="3005150" cy="3916524"/>
          </a:xfrm>
          <a:prstGeom prst="rect">
            <a:avLst/>
          </a:prstGeom>
          <a:noFill/>
          <a:ln>
            <a:noFill/>
          </a:ln>
        </p:spPr>
      </p:pic>
      <p:sp>
        <p:nvSpPr>
          <p:cNvPr id="226" name="Google Shape;226;p50"/>
          <p:cNvSpPr txBox="1">
            <a:spLocks noGrp="1"/>
          </p:cNvSpPr>
          <p:nvPr>
            <p:ph type="title"/>
          </p:nvPr>
        </p:nvSpPr>
        <p:spPr>
          <a:xfrm>
            <a:off x="380525" y="272550"/>
            <a:ext cx="2883000" cy="416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000" b="1">
                <a:solidFill>
                  <a:srgbClr val="D4007F"/>
                </a:solidFill>
              </a:rPr>
              <a:t>The solution</a:t>
            </a:r>
            <a:endParaRPr sz="3000" b="1">
              <a:solidFill>
                <a:srgbClr val="D4007F"/>
              </a:solidFill>
              <a:latin typeface="Arial"/>
              <a:ea typeface="Arial"/>
              <a:cs typeface="Arial"/>
              <a:sym typeface="Arial"/>
            </a:endParaRPr>
          </a:p>
        </p:txBody>
      </p:sp>
      <p:sp>
        <p:nvSpPr>
          <p:cNvPr id="227" name="Google Shape;227;p50"/>
          <p:cNvSpPr txBox="1"/>
          <p:nvPr/>
        </p:nvSpPr>
        <p:spPr>
          <a:xfrm>
            <a:off x="444800" y="887500"/>
            <a:ext cx="2693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rgbClr val="006AB0"/>
                </a:solidFill>
              </a:rPr>
              <a:t>Case reports browse by specialty</a:t>
            </a:r>
            <a:endParaRPr b="1">
              <a:solidFill>
                <a:srgbClr val="006AB0"/>
              </a:solidFill>
            </a:endParaRPr>
          </a:p>
        </p:txBody>
      </p:sp>
      <p:sp>
        <p:nvSpPr>
          <p:cNvPr id="228" name="Google Shape;228;p50"/>
          <p:cNvSpPr txBox="1"/>
          <p:nvPr/>
        </p:nvSpPr>
        <p:spPr>
          <a:xfrm>
            <a:off x="231075" y="1675950"/>
            <a:ext cx="2883000" cy="21471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rgbClr val="006AB0"/>
              </a:buClr>
              <a:buSzPts val="1500"/>
              <a:buChar char="★"/>
            </a:pPr>
            <a:r>
              <a:rPr lang="en-GB" sz="1500">
                <a:solidFill>
                  <a:schemeClr val="dk2"/>
                </a:solidFill>
              </a:rPr>
              <a:t>On the case reports landing page, user can click on a specialty to then browse all case report articles related to that specialty</a:t>
            </a:r>
            <a:endParaRPr sz="1500">
              <a:solidFill>
                <a:schemeClr val="dk2"/>
              </a:solidFill>
            </a:endParaRPr>
          </a:p>
          <a:p>
            <a:pPr marL="0" marR="0" lvl="0" indent="0" algn="l" rtl="0">
              <a:lnSpc>
                <a:spcPct val="115000"/>
              </a:lnSpc>
              <a:spcBef>
                <a:spcPts val="1200"/>
              </a:spcBef>
              <a:spcAft>
                <a:spcPts val="1200"/>
              </a:spcAft>
              <a:buNone/>
            </a:pPr>
            <a:endParaRPr>
              <a:solidFill>
                <a:schemeClr val="dk2"/>
              </a:solidFill>
            </a:endParaRPr>
          </a:p>
        </p:txBody>
      </p:sp>
      <p:pic>
        <p:nvPicPr>
          <p:cNvPr id="229" name="Google Shape;229;p50"/>
          <p:cNvPicPr preferRelativeResize="0"/>
          <p:nvPr/>
        </p:nvPicPr>
        <p:blipFill>
          <a:blip r:embed="rId4">
            <a:alphaModFix/>
          </a:blip>
          <a:stretch>
            <a:fillRect/>
          </a:stretch>
        </p:blipFill>
        <p:spPr>
          <a:xfrm>
            <a:off x="5682950" y="2303725"/>
            <a:ext cx="3411026" cy="2789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1"/>
          <p:cNvSpPr txBox="1">
            <a:spLocks noGrp="1"/>
          </p:cNvSpPr>
          <p:nvPr>
            <p:ph type="title"/>
          </p:nvPr>
        </p:nvSpPr>
        <p:spPr>
          <a:xfrm>
            <a:off x="79400" y="80775"/>
            <a:ext cx="3076200" cy="457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000" b="1">
                <a:solidFill>
                  <a:srgbClr val="D4007F"/>
                </a:solidFill>
              </a:rPr>
              <a:t>The solution</a:t>
            </a:r>
            <a:endParaRPr sz="3000" b="1">
              <a:solidFill>
                <a:srgbClr val="D4007F"/>
              </a:solidFill>
              <a:latin typeface="Arial"/>
              <a:ea typeface="Arial"/>
              <a:cs typeface="Arial"/>
              <a:sym typeface="Arial"/>
            </a:endParaRPr>
          </a:p>
        </p:txBody>
      </p:sp>
      <p:sp>
        <p:nvSpPr>
          <p:cNvPr id="235" name="Google Shape;235;p51"/>
          <p:cNvSpPr txBox="1"/>
          <p:nvPr/>
        </p:nvSpPr>
        <p:spPr>
          <a:xfrm>
            <a:off x="194425" y="922675"/>
            <a:ext cx="3822000" cy="373637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GB" sz="1200" dirty="0">
                <a:solidFill>
                  <a:schemeClr val="dk2"/>
                </a:solidFill>
              </a:rPr>
              <a:t>All case report articles have the following format:</a:t>
            </a:r>
            <a:endParaRPr sz="1200" dirty="0">
              <a:solidFill>
                <a:schemeClr val="dk2"/>
              </a:solidFill>
            </a:endParaRPr>
          </a:p>
          <a:p>
            <a:pPr marL="457200" marR="0" lvl="0" indent="-317500" algn="l" rtl="0">
              <a:lnSpc>
                <a:spcPct val="115000"/>
              </a:lnSpc>
              <a:spcBef>
                <a:spcPts val="1200"/>
              </a:spcBef>
              <a:spcAft>
                <a:spcPts val="0"/>
              </a:spcAft>
              <a:buClr>
                <a:srgbClr val="2A6EBB"/>
              </a:buClr>
              <a:buSzPts val="1400"/>
              <a:buChar char="●"/>
            </a:pPr>
            <a:r>
              <a:rPr lang="en-GB" sz="1200" dirty="0">
                <a:solidFill>
                  <a:schemeClr val="dk2"/>
                </a:solidFill>
              </a:rPr>
              <a:t>English only</a:t>
            </a:r>
            <a:endParaRPr sz="9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Case report title</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Case report details; author, publication history</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Content disclaimer</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Abstract</a:t>
            </a: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Graphics – photos, charts, imaging etc</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Background </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Case presentation</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Investigations </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Differential diagnosis</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Outcome and follow-up</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Discussion</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Learning points </a:t>
            </a:r>
            <a:endParaRPr sz="1200" dirty="0">
              <a:solidFill>
                <a:schemeClr val="dk2"/>
              </a:solidFill>
            </a:endParaRPr>
          </a:p>
          <a:p>
            <a:pPr marL="457200" marR="0" lvl="0" indent="-317500" algn="l" rtl="0">
              <a:lnSpc>
                <a:spcPct val="115000"/>
              </a:lnSpc>
              <a:spcBef>
                <a:spcPts val="0"/>
              </a:spcBef>
              <a:spcAft>
                <a:spcPts val="0"/>
              </a:spcAft>
              <a:buClr>
                <a:srgbClr val="2A6EBB"/>
              </a:buClr>
              <a:buSzPts val="1400"/>
              <a:buChar char="●"/>
            </a:pPr>
            <a:r>
              <a:rPr lang="en-GB" sz="1200" dirty="0">
                <a:solidFill>
                  <a:schemeClr val="dk2"/>
                </a:solidFill>
              </a:rPr>
              <a:t>References</a:t>
            </a:r>
            <a:endParaRPr sz="1200" dirty="0">
              <a:solidFill>
                <a:schemeClr val="dk2"/>
              </a:solidFill>
            </a:endParaRPr>
          </a:p>
          <a:p>
            <a:pPr marL="457200" lvl="0" indent="-317500" algn="l" rtl="0">
              <a:lnSpc>
                <a:spcPct val="115000"/>
              </a:lnSpc>
              <a:spcBef>
                <a:spcPts val="0"/>
              </a:spcBef>
              <a:spcAft>
                <a:spcPts val="0"/>
              </a:spcAft>
              <a:buClr>
                <a:srgbClr val="2A6EBB"/>
              </a:buClr>
              <a:buSzPts val="1400"/>
              <a:buChar char="●"/>
            </a:pPr>
            <a:r>
              <a:rPr lang="en-GB" sz="1200" dirty="0">
                <a:solidFill>
                  <a:schemeClr val="dk2"/>
                </a:solidFill>
              </a:rPr>
              <a:t>Footnotes</a:t>
            </a:r>
            <a:endParaRPr sz="1200" dirty="0">
              <a:solidFill>
                <a:schemeClr val="dk2"/>
              </a:solidFill>
            </a:endParaRPr>
          </a:p>
        </p:txBody>
      </p:sp>
      <p:pic>
        <p:nvPicPr>
          <p:cNvPr id="236" name="Google Shape;236;p51"/>
          <p:cNvPicPr preferRelativeResize="0"/>
          <p:nvPr/>
        </p:nvPicPr>
        <p:blipFill>
          <a:blip r:embed="rId3">
            <a:alphaModFix/>
          </a:blip>
          <a:stretch>
            <a:fillRect/>
          </a:stretch>
        </p:blipFill>
        <p:spPr>
          <a:xfrm>
            <a:off x="4789775" y="152400"/>
            <a:ext cx="3086756" cy="4838699"/>
          </a:xfrm>
          <a:prstGeom prst="rect">
            <a:avLst/>
          </a:prstGeom>
          <a:noFill/>
          <a:ln>
            <a:noFill/>
          </a:ln>
        </p:spPr>
      </p:pic>
      <p:sp>
        <p:nvSpPr>
          <p:cNvPr id="237" name="Google Shape;237;p51"/>
          <p:cNvSpPr txBox="1"/>
          <p:nvPr/>
        </p:nvSpPr>
        <p:spPr>
          <a:xfrm>
            <a:off x="194425" y="592650"/>
            <a:ext cx="391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rgbClr val="006AB0"/>
                </a:solidFill>
              </a:rPr>
              <a:t>Reading a case report article</a:t>
            </a:r>
            <a:endParaRPr b="1" baseline="30000">
              <a:solidFill>
                <a:srgbClr val="006AB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1186</Words>
  <Application>Microsoft Office PowerPoint</Application>
  <PresentationFormat>On-screen Show (16:9)</PresentationFormat>
  <Paragraphs>94</Paragraphs>
  <Slides>13</Slides>
  <Notes>13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13</vt:i4>
      </vt:variant>
    </vt:vector>
  </HeadingPairs>
  <TitlesOfParts>
    <vt:vector size="22" baseType="lpstr">
      <vt:lpstr>Arial</vt:lpstr>
      <vt:lpstr>Century Gothic</vt:lpstr>
      <vt:lpstr>Calibri</vt:lpstr>
      <vt:lpstr>Roboto</vt:lpstr>
      <vt:lpstr>Simple Light</vt:lpstr>
      <vt:lpstr>Custom</vt:lpstr>
      <vt:lpstr>Material</vt:lpstr>
      <vt:lpstr>Custom</vt:lpstr>
      <vt:lpstr>Simple Light</vt:lpstr>
      <vt:lpstr>Integrating case reports into BMJ Best Practice   January 2022</vt:lpstr>
      <vt:lpstr>Background</vt:lpstr>
      <vt:lpstr>What is a case report?</vt:lpstr>
      <vt:lpstr>PowerPoint Presentation</vt:lpstr>
      <vt:lpstr>The solution</vt:lpstr>
      <vt:lpstr>The solution</vt:lpstr>
      <vt:lpstr>The solution</vt:lpstr>
      <vt:lpstr>The solution</vt:lpstr>
      <vt:lpstr>The solution</vt:lpstr>
      <vt:lpstr>PowerPoint Presentation</vt:lpstr>
      <vt:lpstr>I’m an existing BMJ Case Reports customer - why should I continue to subscribe to both resources?</vt:lpstr>
      <vt:lpstr>What are case reports?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case reports into BMJ Best Practice   January 2022</dc:title>
  <dc:creator>Tony Hilker</dc:creator>
  <cp:lastModifiedBy>T Hilker</cp:lastModifiedBy>
  <cp:revision>1</cp:revision>
  <dcterms:modified xsi:type="dcterms:W3CDTF">2022-01-11T22:16:26Z</dcterms:modified>
</cp:coreProperties>
</file>